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9" r:id="rId3"/>
  </p:sldMasterIdLst>
  <p:notesMasterIdLst>
    <p:notesMasterId r:id="rId37"/>
  </p:notesMasterIdLst>
  <p:sldIdLst>
    <p:sldId id="501" r:id="rId4"/>
    <p:sldId id="502" r:id="rId5"/>
    <p:sldId id="509" r:id="rId6"/>
    <p:sldId id="503" r:id="rId7"/>
    <p:sldId id="508" r:id="rId8"/>
    <p:sldId id="504" r:id="rId9"/>
    <p:sldId id="359" r:id="rId10"/>
    <p:sldId id="358" r:id="rId11"/>
    <p:sldId id="761" r:id="rId12"/>
    <p:sldId id="487" r:id="rId13"/>
    <p:sldId id="510" r:id="rId14"/>
    <p:sldId id="422" r:id="rId15"/>
    <p:sldId id="492" r:id="rId16"/>
    <p:sldId id="391" r:id="rId17"/>
    <p:sldId id="488" r:id="rId18"/>
    <p:sldId id="494" r:id="rId19"/>
    <p:sldId id="495" r:id="rId20"/>
    <p:sldId id="496" r:id="rId21"/>
    <p:sldId id="497" r:id="rId22"/>
    <p:sldId id="498" r:id="rId23"/>
    <p:sldId id="499" r:id="rId24"/>
    <p:sldId id="500" r:id="rId25"/>
    <p:sldId id="493" r:id="rId26"/>
    <p:sldId id="513" r:id="rId27"/>
    <p:sldId id="490" r:id="rId28"/>
    <p:sldId id="762" r:id="rId29"/>
    <p:sldId id="489" r:id="rId30"/>
    <p:sldId id="467" r:id="rId31"/>
    <p:sldId id="293" r:id="rId32"/>
    <p:sldId id="514" r:id="rId33"/>
    <p:sldId id="468" r:id="rId34"/>
    <p:sldId id="759" r:id="rId35"/>
    <p:sldId id="76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60"/>
  </p:normalViewPr>
  <p:slideViewPr>
    <p:cSldViewPr snapToGrid="0">
      <p:cViewPr varScale="1">
        <p:scale>
          <a:sx n="63" d="100"/>
          <a:sy n="63" d="100"/>
        </p:scale>
        <p:origin x="11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_rels/data7.xml.rels><?xml version="1.0" encoding="UTF-8" standalone="yes"?>
<Relationships xmlns="http://schemas.openxmlformats.org/package/2006/relationships"><Relationship Id="rId1" Type="http://schemas.openxmlformats.org/officeDocument/2006/relationships/hyperlink" Target="https://www.schools.norfolk.gov.uk/early-learning-and-childcare/early-years-training"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www.schools.norfolk.gov.uk/early-learning-and-childcare/early-years-trainin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BEB6D8-3389-455F-AA6B-43FEAAFD205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1C914FE-D950-4347-A0E6-1F93733F07F5}">
      <dgm:prSet phldrT="[Text]"/>
      <dgm:spPr/>
      <dgm:t>
        <a:bodyPr/>
        <a:lstStyle/>
        <a:p>
          <a:r>
            <a:rPr lang="en-GB" dirty="0"/>
            <a:t>1. Recognise good practice</a:t>
          </a:r>
        </a:p>
        <a:p>
          <a:r>
            <a:rPr lang="en-GB" b="1" dirty="0"/>
            <a:t>AUDIT</a:t>
          </a:r>
        </a:p>
      </dgm:t>
    </dgm:pt>
    <dgm:pt modelId="{D3189EF4-E9FC-4718-A711-589AAC246787}" type="parTrans" cxnId="{A0ABDDD7-8CF1-45FD-947F-B2C447CEA125}">
      <dgm:prSet/>
      <dgm:spPr/>
      <dgm:t>
        <a:bodyPr/>
        <a:lstStyle/>
        <a:p>
          <a:endParaRPr lang="en-GB"/>
        </a:p>
      </dgm:t>
    </dgm:pt>
    <dgm:pt modelId="{34A2752D-D8E7-40F1-8D18-218E0F7C0234}" type="sibTrans" cxnId="{A0ABDDD7-8CF1-45FD-947F-B2C447CEA125}">
      <dgm:prSet/>
      <dgm:spPr/>
      <dgm:t>
        <a:bodyPr/>
        <a:lstStyle/>
        <a:p>
          <a:endParaRPr lang="en-GB"/>
        </a:p>
      </dgm:t>
    </dgm:pt>
    <dgm:pt modelId="{E98F839D-7723-42CB-A813-27B54089215B}">
      <dgm:prSet phldrT="[Text]"/>
      <dgm:spPr/>
      <dgm:t>
        <a:bodyPr/>
        <a:lstStyle/>
        <a:p>
          <a:r>
            <a:rPr lang="en-GB" dirty="0"/>
            <a:t>2. Identify areas to develop</a:t>
          </a:r>
        </a:p>
        <a:p>
          <a:r>
            <a:rPr lang="en-GB" b="1" dirty="0"/>
            <a:t>AUDIT</a:t>
          </a:r>
        </a:p>
      </dgm:t>
    </dgm:pt>
    <dgm:pt modelId="{05D95F48-E7CB-4583-8F66-8B30B9E936D3}" type="parTrans" cxnId="{BA90DC50-260D-432D-A0AC-DC1C381D947F}">
      <dgm:prSet/>
      <dgm:spPr/>
      <dgm:t>
        <a:bodyPr/>
        <a:lstStyle/>
        <a:p>
          <a:endParaRPr lang="en-GB"/>
        </a:p>
      </dgm:t>
    </dgm:pt>
    <dgm:pt modelId="{022F83D7-805B-4C47-A89A-C8B3F2A2B432}" type="sibTrans" cxnId="{BA90DC50-260D-432D-A0AC-DC1C381D947F}">
      <dgm:prSet/>
      <dgm:spPr/>
      <dgm:t>
        <a:bodyPr/>
        <a:lstStyle/>
        <a:p>
          <a:endParaRPr lang="en-GB"/>
        </a:p>
      </dgm:t>
    </dgm:pt>
    <dgm:pt modelId="{0F7695E6-9F1A-45D1-A220-472C3E2E7576}">
      <dgm:prSet phldrT="[Text]"/>
      <dgm:spPr/>
      <dgm:t>
        <a:bodyPr/>
        <a:lstStyle/>
        <a:p>
          <a:r>
            <a:rPr lang="en-GB" dirty="0"/>
            <a:t>3. Carry out your ideas</a:t>
          </a:r>
        </a:p>
        <a:p>
          <a:r>
            <a:rPr lang="en-GB" b="1" dirty="0"/>
            <a:t>IMPLEMENT</a:t>
          </a:r>
        </a:p>
      </dgm:t>
    </dgm:pt>
    <dgm:pt modelId="{499F1E47-4F25-48FA-836A-7AA110C2E397}" type="parTrans" cxnId="{B513E47A-1816-4DCA-AA30-9659D3201B66}">
      <dgm:prSet/>
      <dgm:spPr/>
      <dgm:t>
        <a:bodyPr/>
        <a:lstStyle/>
        <a:p>
          <a:endParaRPr lang="en-GB"/>
        </a:p>
      </dgm:t>
    </dgm:pt>
    <dgm:pt modelId="{C71F7488-5A77-4C65-8C86-B2E5AE09D7C8}" type="sibTrans" cxnId="{B513E47A-1816-4DCA-AA30-9659D3201B66}">
      <dgm:prSet/>
      <dgm:spPr/>
      <dgm:t>
        <a:bodyPr/>
        <a:lstStyle/>
        <a:p>
          <a:endParaRPr lang="en-GB"/>
        </a:p>
      </dgm:t>
    </dgm:pt>
    <dgm:pt modelId="{021FA062-2BA7-4A61-BD9D-8F636430434B}">
      <dgm:prSet phldrT="[Text]"/>
      <dgm:spPr/>
      <dgm:t>
        <a:bodyPr/>
        <a:lstStyle/>
        <a:p>
          <a:r>
            <a:rPr lang="en-GB" dirty="0"/>
            <a:t>4. Consider the impact </a:t>
          </a:r>
          <a:r>
            <a:rPr lang="en-GB" b="1" dirty="0"/>
            <a:t>APPLY</a:t>
          </a:r>
        </a:p>
      </dgm:t>
    </dgm:pt>
    <dgm:pt modelId="{A87EC719-B66C-469D-A6AF-D77E9BB0A541}" type="parTrans" cxnId="{C65BBBB6-B117-4D4F-8D33-2ACC745568F5}">
      <dgm:prSet/>
      <dgm:spPr/>
      <dgm:t>
        <a:bodyPr/>
        <a:lstStyle/>
        <a:p>
          <a:endParaRPr lang="en-GB"/>
        </a:p>
      </dgm:t>
    </dgm:pt>
    <dgm:pt modelId="{7963F5AB-6E38-47F1-876D-2DCD60BBAF67}" type="sibTrans" cxnId="{C65BBBB6-B117-4D4F-8D33-2ACC745568F5}">
      <dgm:prSet/>
      <dgm:spPr/>
      <dgm:t>
        <a:bodyPr/>
        <a:lstStyle/>
        <a:p>
          <a:endParaRPr lang="en-GB"/>
        </a:p>
      </dgm:t>
    </dgm:pt>
    <dgm:pt modelId="{F4B7ECF8-022C-4621-820E-8E522A59E420}">
      <dgm:prSet phldrT="[Text]"/>
      <dgm:spPr/>
      <dgm:t>
        <a:bodyPr/>
        <a:lstStyle/>
        <a:p>
          <a:r>
            <a:rPr lang="en-GB"/>
            <a:t>5. Plan your next steps</a:t>
          </a:r>
        </a:p>
        <a:p>
          <a:r>
            <a:rPr lang="en-GB" b="1"/>
            <a:t>APPLY</a:t>
          </a:r>
          <a:endParaRPr lang="en-GB" b="1" dirty="0"/>
        </a:p>
      </dgm:t>
    </dgm:pt>
    <dgm:pt modelId="{3A2B8806-56CF-430F-BF30-101A135EDC06}" type="parTrans" cxnId="{D2D8C492-6730-4154-A8FE-13BD9CBA14B3}">
      <dgm:prSet/>
      <dgm:spPr/>
      <dgm:t>
        <a:bodyPr/>
        <a:lstStyle/>
        <a:p>
          <a:endParaRPr lang="en-GB"/>
        </a:p>
      </dgm:t>
    </dgm:pt>
    <dgm:pt modelId="{AFAD11EF-B579-4B18-91EF-157F3159C6A4}" type="sibTrans" cxnId="{D2D8C492-6730-4154-A8FE-13BD9CBA14B3}">
      <dgm:prSet/>
      <dgm:spPr/>
      <dgm:t>
        <a:bodyPr/>
        <a:lstStyle/>
        <a:p>
          <a:endParaRPr lang="en-GB"/>
        </a:p>
      </dgm:t>
    </dgm:pt>
    <dgm:pt modelId="{8FC4BC36-2F47-4992-ABCD-08F5EA3332A5}" type="pres">
      <dgm:prSet presAssocID="{89BEB6D8-3389-455F-AA6B-43FEAAFD2050}" presName="cycle" presStyleCnt="0">
        <dgm:presLayoutVars>
          <dgm:dir/>
          <dgm:resizeHandles val="exact"/>
        </dgm:presLayoutVars>
      </dgm:prSet>
      <dgm:spPr/>
    </dgm:pt>
    <dgm:pt modelId="{A721EF0C-30BD-4079-BFFD-8AA32114C828}" type="pres">
      <dgm:prSet presAssocID="{C1C914FE-D950-4347-A0E6-1F93733F07F5}" presName="dummy" presStyleCnt="0"/>
      <dgm:spPr/>
    </dgm:pt>
    <dgm:pt modelId="{CDCD7073-B6C5-499C-A5DE-FB0552E013E2}" type="pres">
      <dgm:prSet presAssocID="{C1C914FE-D950-4347-A0E6-1F93733F07F5}" presName="node" presStyleLbl="revTx" presStyleIdx="0" presStyleCnt="5">
        <dgm:presLayoutVars>
          <dgm:bulletEnabled val="1"/>
        </dgm:presLayoutVars>
      </dgm:prSet>
      <dgm:spPr/>
    </dgm:pt>
    <dgm:pt modelId="{238B2F7D-A33A-4060-A9BD-E35618A34684}" type="pres">
      <dgm:prSet presAssocID="{34A2752D-D8E7-40F1-8D18-218E0F7C0234}" presName="sibTrans" presStyleLbl="node1" presStyleIdx="0" presStyleCnt="5"/>
      <dgm:spPr/>
    </dgm:pt>
    <dgm:pt modelId="{B7EBF922-073F-4C8E-807E-1E17462B27F3}" type="pres">
      <dgm:prSet presAssocID="{E98F839D-7723-42CB-A813-27B54089215B}" presName="dummy" presStyleCnt="0"/>
      <dgm:spPr/>
    </dgm:pt>
    <dgm:pt modelId="{61ED95DC-0132-4DFF-B88D-A0E432C92372}" type="pres">
      <dgm:prSet presAssocID="{E98F839D-7723-42CB-A813-27B54089215B}" presName="node" presStyleLbl="revTx" presStyleIdx="1" presStyleCnt="5">
        <dgm:presLayoutVars>
          <dgm:bulletEnabled val="1"/>
        </dgm:presLayoutVars>
      </dgm:prSet>
      <dgm:spPr/>
    </dgm:pt>
    <dgm:pt modelId="{F97D540C-E84D-4868-87DF-07ACA10E8739}" type="pres">
      <dgm:prSet presAssocID="{022F83D7-805B-4C47-A89A-C8B3F2A2B432}" presName="sibTrans" presStyleLbl="node1" presStyleIdx="1" presStyleCnt="5"/>
      <dgm:spPr/>
    </dgm:pt>
    <dgm:pt modelId="{2FDC8499-9009-4C59-A464-FF3AFC6BE1A8}" type="pres">
      <dgm:prSet presAssocID="{0F7695E6-9F1A-45D1-A220-472C3E2E7576}" presName="dummy" presStyleCnt="0"/>
      <dgm:spPr/>
    </dgm:pt>
    <dgm:pt modelId="{AF2A43C8-53E4-46EE-A757-6055D8BAE63A}" type="pres">
      <dgm:prSet presAssocID="{0F7695E6-9F1A-45D1-A220-472C3E2E7576}" presName="node" presStyleLbl="revTx" presStyleIdx="2" presStyleCnt="5">
        <dgm:presLayoutVars>
          <dgm:bulletEnabled val="1"/>
        </dgm:presLayoutVars>
      </dgm:prSet>
      <dgm:spPr/>
    </dgm:pt>
    <dgm:pt modelId="{F83F49EF-6E54-46E8-96E7-B63A7FECBF72}" type="pres">
      <dgm:prSet presAssocID="{C71F7488-5A77-4C65-8C86-B2E5AE09D7C8}" presName="sibTrans" presStyleLbl="node1" presStyleIdx="2" presStyleCnt="5"/>
      <dgm:spPr/>
    </dgm:pt>
    <dgm:pt modelId="{CB064C04-237F-4339-827B-3C4A25404E02}" type="pres">
      <dgm:prSet presAssocID="{021FA062-2BA7-4A61-BD9D-8F636430434B}" presName="dummy" presStyleCnt="0"/>
      <dgm:spPr/>
    </dgm:pt>
    <dgm:pt modelId="{9A72B586-240A-467C-837B-745F3730588F}" type="pres">
      <dgm:prSet presAssocID="{021FA062-2BA7-4A61-BD9D-8F636430434B}" presName="node" presStyleLbl="revTx" presStyleIdx="3" presStyleCnt="5">
        <dgm:presLayoutVars>
          <dgm:bulletEnabled val="1"/>
        </dgm:presLayoutVars>
      </dgm:prSet>
      <dgm:spPr/>
    </dgm:pt>
    <dgm:pt modelId="{9EC80D4B-0C06-497A-BD39-1F253ABA353E}" type="pres">
      <dgm:prSet presAssocID="{7963F5AB-6E38-47F1-876D-2DCD60BBAF67}" presName="sibTrans" presStyleLbl="node1" presStyleIdx="3" presStyleCnt="5"/>
      <dgm:spPr/>
    </dgm:pt>
    <dgm:pt modelId="{47D3ADE5-2795-4220-9999-238E53836A9E}" type="pres">
      <dgm:prSet presAssocID="{F4B7ECF8-022C-4621-820E-8E522A59E420}" presName="dummy" presStyleCnt="0"/>
      <dgm:spPr/>
    </dgm:pt>
    <dgm:pt modelId="{72A744AA-9478-4198-AC8A-6C37A3CC492F}" type="pres">
      <dgm:prSet presAssocID="{F4B7ECF8-022C-4621-820E-8E522A59E420}" presName="node" presStyleLbl="revTx" presStyleIdx="4" presStyleCnt="5">
        <dgm:presLayoutVars>
          <dgm:bulletEnabled val="1"/>
        </dgm:presLayoutVars>
      </dgm:prSet>
      <dgm:spPr/>
    </dgm:pt>
    <dgm:pt modelId="{066BF5D2-E85E-45C8-90FF-7256D91FA37E}" type="pres">
      <dgm:prSet presAssocID="{AFAD11EF-B579-4B18-91EF-157F3159C6A4}" presName="sibTrans" presStyleLbl="node1" presStyleIdx="4" presStyleCnt="5"/>
      <dgm:spPr/>
    </dgm:pt>
  </dgm:ptLst>
  <dgm:cxnLst>
    <dgm:cxn modelId="{9032340B-0C0F-430B-A23C-5EF2D1E09A0F}" type="presOf" srcId="{F4B7ECF8-022C-4621-820E-8E522A59E420}" destId="{72A744AA-9478-4198-AC8A-6C37A3CC492F}" srcOrd="0" destOrd="0" presId="urn:microsoft.com/office/officeart/2005/8/layout/cycle1"/>
    <dgm:cxn modelId="{2833B23F-02F0-403D-AD19-F16466A17111}" type="presOf" srcId="{89BEB6D8-3389-455F-AA6B-43FEAAFD2050}" destId="{8FC4BC36-2F47-4992-ABCD-08F5EA3332A5}" srcOrd="0" destOrd="0" presId="urn:microsoft.com/office/officeart/2005/8/layout/cycle1"/>
    <dgm:cxn modelId="{F5E5045B-181D-4510-801E-5BE452A1CA67}" type="presOf" srcId="{C1C914FE-D950-4347-A0E6-1F93733F07F5}" destId="{CDCD7073-B6C5-499C-A5DE-FB0552E013E2}" srcOrd="0" destOrd="0" presId="urn:microsoft.com/office/officeart/2005/8/layout/cycle1"/>
    <dgm:cxn modelId="{BA90DC50-260D-432D-A0AC-DC1C381D947F}" srcId="{89BEB6D8-3389-455F-AA6B-43FEAAFD2050}" destId="{E98F839D-7723-42CB-A813-27B54089215B}" srcOrd="1" destOrd="0" parTransId="{05D95F48-E7CB-4583-8F66-8B30B9E936D3}" sibTransId="{022F83D7-805B-4C47-A89A-C8B3F2A2B432}"/>
    <dgm:cxn modelId="{B513E47A-1816-4DCA-AA30-9659D3201B66}" srcId="{89BEB6D8-3389-455F-AA6B-43FEAAFD2050}" destId="{0F7695E6-9F1A-45D1-A220-472C3E2E7576}" srcOrd="2" destOrd="0" parTransId="{499F1E47-4F25-48FA-836A-7AA110C2E397}" sibTransId="{C71F7488-5A77-4C65-8C86-B2E5AE09D7C8}"/>
    <dgm:cxn modelId="{D2D8C492-6730-4154-A8FE-13BD9CBA14B3}" srcId="{89BEB6D8-3389-455F-AA6B-43FEAAFD2050}" destId="{F4B7ECF8-022C-4621-820E-8E522A59E420}" srcOrd="4" destOrd="0" parTransId="{3A2B8806-56CF-430F-BF30-101A135EDC06}" sibTransId="{AFAD11EF-B579-4B18-91EF-157F3159C6A4}"/>
    <dgm:cxn modelId="{4A018B9F-B2FB-463A-911D-033A9A0AC243}" type="presOf" srcId="{E98F839D-7723-42CB-A813-27B54089215B}" destId="{61ED95DC-0132-4DFF-B88D-A0E432C92372}" srcOrd="0" destOrd="0" presId="urn:microsoft.com/office/officeart/2005/8/layout/cycle1"/>
    <dgm:cxn modelId="{9DD375A9-61FA-41EB-99A0-6F1BA996B2AF}" type="presOf" srcId="{C71F7488-5A77-4C65-8C86-B2E5AE09D7C8}" destId="{F83F49EF-6E54-46E8-96E7-B63A7FECBF72}" srcOrd="0" destOrd="0" presId="urn:microsoft.com/office/officeart/2005/8/layout/cycle1"/>
    <dgm:cxn modelId="{C65BBBB6-B117-4D4F-8D33-2ACC745568F5}" srcId="{89BEB6D8-3389-455F-AA6B-43FEAAFD2050}" destId="{021FA062-2BA7-4A61-BD9D-8F636430434B}" srcOrd="3" destOrd="0" parTransId="{A87EC719-B66C-469D-A6AF-D77E9BB0A541}" sibTransId="{7963F5AB-6E38-47F1-876D-2DCD60BBAF67}"/>
    <dgm:cxn modelId="{96683FB7-00B8-4DFF-8AC5-18331C92E448}" type="presOf" srcId="{022F83D7-805B-4C47-A89A-C8B3F2A2B432}" destId="{F97D540C-E84D-4868-87DF-07ACA10E8739}" srcOrd="0" destOrd="0" presId="urn:microsoft.com/office/officeart/2005/8/layout/cycle1"/>
    <dgm:cxn modelId="{7864D5B7-664F-4EC4-955B-0175FA7C2CD2}" type="presOf" srcId="{7963F5AB-6E38-47F1-876D-2DCD60BBAF67}" destId="{9EC80D4B-0C06-497A-BD39-1F253ABA353E}" srcOrd="0" destOrd="0" presId="urn:microsoft.com/office/officeart/2005/8/layout/cycle1"/>
    <dgm:cxn modelId="{A0ABDDD7-8CF1-45FD-947F-B2C447CEA125}" srcId="{89BEB6D8-3389-455F-AA6B-43FEAAFD2050}" destId="{C1C914FE-D950-4347-A0E6-1F93733F07F5}" srcOrd="0" destOrd="0" parTransId="{D3189EF4-E9FC-4718-A711-589AAC246787}" sibTransId="{34A2752D-D8E7-40F1-8D18-218E0F7C0234}"/>
    <dgm:cxn modelId="{CA0DCCDC-CB03-4251-AE2B-ADE339BC71A7}" type="presOf" srcId="{021FA062-2BA7-4A61-BD9D-8F636430434B}" destId="{9A72B586-240A-467C-837B-745F3730588F}" srcOrd="0" destOrd="0" presId="urn:microsoft.com/office/officeart/2005/8/layout/cycle1"/>
    <dgm:cxn modelId="{817DDFED-284F-425C-9B05-32C326E38756}" type="presOf" srcId="{AFAD11EF-B579-4B18-91EF-157F3159C6A4}" destId="{066BF5D2-E85E-45C8-90FF-7256D91FA37E}" srcOrd="0" destOrd="0" presId="urn:microsoft.com/office/officeart/2005/8/layout/cycle1"/>
    <dgm:cxn modelId="{C3B539FB-6797-4A7D-A7B0-02DB2777DEF4}" type="presOf" srcId="{34A2752D-D8E7-40F1-8D18-218E0F7C0234}" destId="{238B2F7D-A33A-4060-A9BD-E35618A34684}" srcOrd="0" destOrd="0" presId="urn:microsoft.com/office/officeart/2005/8/layout/cycle1"/>
    <dgm:cxn modelId="{8F2588FD-C650-41BB-AAE1-97BF24FF831D}" type="presOf" srcId="{0F7695E6-9F1A-45D1-A220-472C3E2E7576}" destId="{AF2A43C8-53E4-46EE-A757-6055D8BAE63A}" srcOrd="0" destOrd="0" presId="urn:microsoft.com/office/officeart/2005/8/layout/cycle1"/>
    <dgm:cxn modelId="{C98C533C-F831-45AC-8156-57AD9EA2C5EC}" type="presParOf" srcId="{8FC4BC36-2F47-4992-ABCD-08F5EA3332A5}" destId="{A721EF0C-30BD-4079-BFFD-8AA32114C828}" srcOrd="0" destOrd="0" presId="urn:microsoft.com/office/officeart/2005/8/layout/cycle1"/>
    <dgm:cxn modelId="{8E38B851-DFCA-42F9-9DF5-AF38A2F19F2B}" type="presParOf" srcId="{8FC4BC36-2F47-4992-ABCD-08F5EA3332A5}" destId="{CDCD7073-B6C5-499C-A5DE-FB0552E013E2}" srcOrd="1" destOrd="0" presId="urn:microsoft.com/office/officeart/2005/8/layout/cycle1"/>
    <dgm:cxn modelId="{B15DB074-A5B8-4342-9202-E8DFB94033D5}" type="presParOf" srcId="{8FC4BC36-2F47-4992-ABCD-08F5EA3332A5}" destId="{238B2F7D-A33A-4060-A9BD-E35618A34684}" srcOrd="2" destOrd="0" presId="urn:microsoft.com/office/officeart/2005/8/layout/cycle1"/>
    <dgm:cxn modelId="{6D200B9A-60E6-4C6C-88D0-16D471758A49}" type="presParOf" srcId="{8FC4BC36-2F47-4992-ABCD-08F5EA3332A5}" destId="{B7EBF922-073F-4C8E-807E-1E17462B27F3}" srcOrd="3" destOrd="0" presId="urn:microsoft.com/office/officeart/2005/8/layout/cycle1"/>
    <dgm:cxn modelId="{63EEDFA1-2637-4542-89A7-A6F58AF0665D}" type="presParOf" srcId="{8FC4BC36-2F47-4992-ABCD-08F5EA3332A5}" destId="{61ED95DC-0132-4DFF-B88D-A0E432C92372}" srcOrd="4" destOrd="0" presId="urn:microsoft.com/office/officeart/2005/8/layout/cycle1"/>
    <dgm:cxn modelId="{BC2CAD61-B4E1-4245-B13D-6F1E090FF124}" type="presParOf" srcId="{8FC4BC36-2F47-4992-ABCD-08F5EA3332A5}" destId="{F97D540C-E84D-4868-87DF-07ACA10E8739}" srcOrd="5" destOrd="0" presId="urn:microsoft.com/office/officeart/2005/8/layout/cycle1"/>
    <dgm:cxn modelId="{93FD92EC-C776-4433-B365-DEBB64D2C2B7}" type="presParOf" srcId="{8FC4BC36-2F47-4992-ABCD-08F5EA3332A5}" destId="{2FDC8499-9009-4C59-A464-FF3AFC6BE1A8}" srcOrd="6" destOrd="0" presId="urn:microsoft.com/office/officeart/2005/8/layout/cycle1"/>
    <dgm:cxn modelId="{63FF3784-0B07-455A-BC43-A903A90D93E4}" type="presParOf" srcId="{8FC4BC36-2F47-4992-ABCD-08F5EA3332A5}" destId="{AF2A43C8-53E4-46EE-A757-6055D8BAE63A}" srcOrd="7" destOrd="0" presId="urn:microsoft.com/office/officeart/2005/8/layout/cycle1"/>
    <dgm:cxn modelId="{805330F2-E072-4151-84A9-CCF7DB59E22D}" type="presParOf" srcId="{8FC4BC36-2F47-4992-ABCD-08F5EA3332A5}" destId="{F83F49EF-6E54-46E8-96E7-B63A7FECBF72}" srcOrd="8" destOrd="0" presId="urn:microsoft.com/office/officeart/2005/8/layout/cycle1"/>
    <dgm:cxn modelId="{E9DD36EE-44D0-4691-A00C-D0A87864A32C}" type="presParOf" srcId="{8FC4BC36-2F47-4992-ABCD-08F5EA3332A5}" destId="{CB064C04-237F-4339-827B-3C4A25404E02}" srcOrd="9" destOrd="0" presId="urn:microsoft.com/office/officeart/2005/8/layout/cycle1"/>
    <dgm:cxn modelId="{04770607-7421-438A-A3AB-8935339AB0C3}" type="presParOf" srcId="{8FC4BC36-2F47-4992-ABCD-08F5EA3332A5}" destId="{9A72B586-240A-467C-837B-745F3730588F}" srcOrd="10" destOrd="0" presId="urn:microsoft.com/office/officeart/2005/8/layout/cycle1"/>
    <dgm:cxn modelId="{A864D017-8829-471A-801D-8FF24F148D66}" type="presParOf" srcId="{8FC4BC36-2F47-4992-ABCD-08F5EA3332A5}" destId="{9EC80D4B-0C06-497A-BD39-1F253ABA353E}" srcOrd="11" destOrd="0" presId="urn:microsoft.com/office/officeart/2005/8/layout/cycle1"/>
    <dgm:cxn modelId="{1FA6F760-90A9-4156-AF72-FFF8780F3B28}" type="presParOf" srcId="{8FC4BC36-2F47-4992-ABCD-08F5EA3332A5}" destId="{47D3ADE5-2795-4220-9999-238E53836A9E}" srcOrd="12" destOrd="0" presId="urn:microsoft.com/office/officeart/2005/8/layout/cycle1"/>
    <dgm:cxn modelId="{ACDBB34E-DCD1-485E-A19D-FAF1DE6028A4}" type="presParOf" srcId="{8FC4BC36-2F47-4992-ABCD-08F5EA3332A5}" destId="{72A744AA-9478-4198-AC8A-6C37A3CC492F}" srcOrd="13" destOrd="0" presId="urn:microsoft.com/office/officeart/2005/8/layout/cycle1"/>
    <dgm:cxn modelId="{6F83AD2B-CEAD-4939-BC9D-06FBEE5BB409}" type="presParOf" srcId="{8FC4BC36-2F47-4992-ABCD-08F5EA3332A5}" destId="{066BF5D2-E85E-45C8-90FF-7256D91FA37E}"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D9BE5B-95A4-467C-9BAF-B5E09B791B86}"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en-GB"/>
        </a:p>
      </dgm:t>
    </dgm:pt>
    <dgm:pt modelId="{28B52591-1105-4C93-A40A-522FAB4D6E83}">
      <dgm:prSet phldrT="[Text]" phldr="1"/>
      <dgm:spPr>
        <a:solidFill>
          <a:schemeClr val="bg1"/>
        </a:solidFill>
      </dgm:spPr>
      <dgm:t>
        <a:bodyPr/>
        <a:lstStyle/>
        <a:p>
          <a:endParaRPr lang="en-GB" dirty="0"/>
        </a:p>
      </dgm:t>
    </dgm:pt>
    <dgm:pt modelId="{D39E1750-0050-442D-BFDE-40D3F984E7B7}" type="parTrans" cxnId="{1D2A83D0-C723-4ABD-BC01-6D3EA40B0321}">
      <dgm:prSet/>
      <dgm:spPr/>
      <dgm:t>
        <a:bodyPr/>
        <a:lstStyle/>
        <a:p>
          <a:endParaRPr lang="en-GB"/>
        </a:p>
      </dgm:t>
    </dgm:pt>
    <dgm:pt modelId="{5E8E557B-FFCD-4CBB-BAF8-6C4A728E5F60}" type="sibTrans" cxnId="{1D2A83D0-C723-4ABD-BC01-6D3EA40B0321}">
      <dgm:prSet>
        <dgm:style>
          <a:lnRef idx="2">
            <a:schemeClr val="accent1"/>
          </a:lnRef>
          <a:fillRef idx="1">
            <a:schemeClr val="lt1"/>
          </a:fillRef>
          <a:effectRef idx="0">
            <a:schemeClr val="accent1"/>
          </a:effectRef>
          <a:fontRef idx="minor">
            <a:schemeClr val="dk1"/>
          </a:fontRef>
        </dgm:style>
      </dgm:prSet>
      <dgm:spPr/>
      <dgm:t>
        <a:bodyPr/>
        <a:lstStyle/>
        <a:p>
          <a:endParaRPr lang="en-GB"/>
        </a:p>
      </dgm:t>
    </dgm:pt>
    <dgm:pt modelId="{7AB3121B-5296-4B31-9DBA-BDC4FD3A44C5}">
      <dgm:prSet phldrT="[Text]" phldr="1"/>
      <dgm:spPr>
        <a:solidFill>
          <a:schemeClr val="bg1"/>
        </a:solidFill>
      </dgm:spPr>
      <dgm:t>
        <a:bodyPr/>
        <a:lstStyle/>
        <a:p>
          <a:endParaRPr lang="en-GB" dirty="0"/>
        </a:p>
      </dgm:t>
    </dgm:pt>
    <dgm:pt modelId="{7B5447DB-A790-4CEB-A9DF-2A6C99F613E1}" type="parTrans" cxnId="{660C8F64-4B34-426E-9111-C3B6F332E4F4}">
      <dgm:prSet/>
      <dgm:spPr/>
      <dgm:t>
        <a:bodyPr/>
        <a:lstStyle/>
        <a:p>
          <a:endParaRPr lang="en-GB"/>
        </a:p>
      </dgm:t>
    </dgm:pt>
    <dgm:pt modelId="{1BF5E4C8-28C8-44D0-963F-43747ADAE6AB}" type="sibTrans" cxnId="{660C8F64-4B34-426E-9111-C3B6F332E4F4}">
      <dgm:prSet>
        <dgm:style>
          <a:lnRef idx="2">
            <a:schemeClr val="accent1"/>
          </a:lnRef>
          <a:fillRef idx="1">
            <a:schemeClr val="lt1"/>
          </a:fillRef>
          <a:effectRef idx="0">
            <a:schemeClr val="accent1"/>
          </a:effectRef>
          <a:fontRef idx="minor">
            <a:schemeClr val="dk1"/>
          </a:fontRef>
        </dgm:style>
      </dgm:prSet>
      <dgm:spPr/>
      <dgm:t>
        <a:bodyPr/>
        <a:lstStyle/>
        <a:p>
          <a:endParaRPr lang="en-GB"/>
        </a:p>
      </dgm:t>
    </dgm:pt>
    <dgm:pt modelId="{A187E573-21EA-4760-B574-89324F7E4E55}">
      <dgm:prSet phldrT="[Text]"/>
      <dgm:spPr>
        <a:solidFill>
          <a:schemeClr val="bg1"/>
        </a:solidFill>
      </dgm:spPr>
      <dgm:t>
        <a:bodyPr/>
        <a:lstStyle/>
        <a:p>
          <a:endParaRPr lang="en-GB" dirty="0">
            <a:solidFill>
              <a:srgbClr val="0070C0"/>
            </a:solidFill>
          </a:endParaRPr>
        </a:p>
      </dgm:t>
    </dgm:pt>
    <dgm:pt modelId="{C36A4B62-3FDF-446A-9B4C-CC5855CFCB59}" type="parTrans" cxnId="{E528C771-BB6B-401B-87D4-CA037DF337F7}">
      <dgm:prSet/>
      <dgm:spPr/>
      <dgm:t>
        <a:bodyPr/>
        <a:lstStyle/>
        <a:p>
          <a:endParaRPr lang="en-GB"/>
        </a:p>
      </dgm:t>
    </dgm:pt>
    <dgm:pt modelId="{33EF70FE-B015-486E-94C5-5350F3585B89}" type="sibTrans" cxnId="{E528C771-BB6B-401B-87D4-CA037DF337F7}">
      <dgm:prSet>
        <dgm:style>
          <a:lnRef idx="2">
            <a:schemeClr val="accent1"/>
          </a:lnRef>
          <a:fillRef idx="1">
            <a:schemeClr val="lt1"/>
          </a:fillRef>
          <a:effectRef idx="0">
            <a:schemeClr val="accent1"/>
          </a:effectRef>
          <a:fontRef idx="minor">
            <a:schemeClr val="dk1"/>
          </a:fontRef>
        </dgm:style>
      </dgm:prSet>
      <dgm:spPr/>
      <dgm:t>
        <a:bodyPr/>
        <a:lstStyle/>
        <a:p>
          <a:endParaRPr lang="en-GB"/>
        </a:p>
      </dgm:t>
    </dgm:pt>
    <dgm:pt modelId="{DDF3CAEF-FF10-4B81-A56B-F40E18C99D01}" type="pres">
      <dgm:prSet presAssocID="{66D9BE5B-95A4-467C-9BAF-B5E09B791B86}" presName="Name0" presStyleCnt="0">
        <dgm:presLayoutVars>
          <dgm:chMax val="21"/>
          <dgm:chPref val="21"/>
        </dgm:presLayoutVars>
      </dgm:prSet>
      <dgm:spPr/>
    </dgm:pt>
    <dgm:pt modelId="{C4D8FDF5-0CA8-4031-9E12-A0E73E77B0BD}" type="pres">
      <dgm:prSet presAssocID="{28B52591-1105-4C93-A40A-522FAB4D6E83}" presName="text1" presStyleCnt="0"/>
      <dgm:spPr/>
    </dgm:pt>
    <dgm:pt modelId="{1C54E3BD-DF88-40CA-AB06-9E5132BC64FF}" type="pres">
      <dgm:prSet presAssocID="{28B52591-1105-4C93-A40A-522FAB4D6E83}" presName="textRepeatNode" presStyleLbl="alignNode1" presStyleIdx="0" presStyleCnt="3">
        <dgm:presLayoutVars>
          <dgm:chMax val="0"/>
          <dgm:chPref val="0"/>
          <dgm:bulletEnabled val="1"/>
        </dgm:presLayoutVars>
      </dgm:prSet>
      <dgm:spPr/>
    </dgm:pt>
    <dgm:pt modelId="{A3F995A4-50ED-4E10-AC86-B61F7483CF65}" type="pres">
      <dgm:prSet presAssocID="{28B52591-1105-4C93-A40A-522FAB4D6E83}" presName="textaccent1" presStyleCnt="0"/>
      <dgm:spPr/>
    </dgm:pt>
    <dgm:pt modelId="{5017A0A5-DE5E-4965-9F65-F5BC8E86C43F}" type="pres">
      <dgm:prSet presAssocID="{28B52591-1105-4C93-A40A-522FAB4D6E83}" presName="accentRepeatNode" presStyleLbl="solidAlignAcc1" presStyleIdx="0" presStyleCnt="6"/>
      <dgm:spPr>
        <a:ln>
          <a:solidFill>
            <a:schemeClr val="bg1"/>
          </a:solidFill>
        </a:ln>
      </dgm:spPr>
    </dgm:pt>
    <dgm:pt modelId="{5C36B1B9-440E-4451-8E8A-03FA43730601}" type="pres">
      <dgm:prSet presAssocID="{5E8E557B-FFCD-4CBB-BAF8-6C4A728E5F60}" presName="image1" presStyleCnt="0"/>
      <dgm:spPr/>
    </dgm:pt>
    <dgm:pt modelId="{C748A529-FDEE-4914-9B37-57D5C032DA65}" type="pres">
      <dgm:prSet presAssocID="{5E8E557B-FFCD-4CBB-BAF8-6C4A728E5F60}" presName="imageRepeatNode" presStyleLbl="alignAcc1" presStyleIdx="0" presStyleCnt="3"/>
      <dgm:spPr/>
    </dgm:pt>
    <dgm:pt modelId="{2B53E093-5F76-4580-8F44-53254F42B5A5}" type="pres">
      <dgm:prSet presAssocID="{5E8E557B-FFCD-4CBB-BAF8-6C4A728E5F60}" presName="imageaccent1" presStyleCnt="0"/>
      <dgm:spPr/>
    </dgm:pt>
    <dgm:pt modelId="{F767837F-E9C0-405F-87DD-9DBBC9B93A18}" type="pres">
      <dgm:prSet presAssocID="{5E8E557B-FFCD-4CBB-BAF8-6C4A728E5F60}" presName="accentRepeatNode" presStyleLbl="solidAlignAcc1" presStyleIdx="1" presStyleCnt="6"/>
      <dgm:spPr>
        <a:ln>
          <a:solidFill>
            <a:schemeClr val="bg1"/>
          </a:solidFill>
        </a:ln>
      </dgm:spPr>
    </dgm:pt>
    <dgm:pt modelId="{5EF4CE69-2B90-4006-B828-9C41E387C486}" type="pres">
      <dgm:prSet presAssocID="{7AB3121B-5296-4B31-9DBA-BDC4FD3A44C5}" presName="text2" presStyleCnt="0"/>
      <dgm:spPr/>
    </dgm:pt>
    <dgm:pt modelId="{56CF5A27-7714-4E81-8F69-B27A117777A0}" type="pres">
      <dgm:prSet presAssocID="{7AB3121B-5296-4B31-9DBA-BDC4FD3A44C5}" presName="textRepeatNode" presStyleLbl="alignNode1" presStyleIdx="1" presStyleCnt="3">
        <dgm:presLayoutVars>
          <dgm:chMax val="0"/>
          <dgm:chPref val="0"/>
          <dgm:bulletEnabled val="1"/>
        </dgm:presLayoutVars>
      </dgm:prSet>
      <dgm:spPr/>
    </dgm:pt>
    <dgm:pt modelId="{7C85C3EC-38FE-4322-BB2B-EF4FE28141E0}" type="pres">
      <dgm:prSet presAssocID="{7AB3121B-5296-4B31-9DBA-BDC4FD3A44C5}" presName="textaccent2" presStyleCnt="0"/>
      <dgm:spPr/>
    </dgm:pt>
    <dgm:pt modelId="{534F7633-AD1E-4B60-AE9B-6E4C04EE4AEA}" type="pres">
      <dgm:prSet presAssocID="{7AB3121B-5296-4B31-9DBA-BDC4FD3A44C5}" presName="accentRepeatNode" presStyleLbl="solidAlignAcc1" presStyleIdx="2" presStyleCnt="6"/>
      <dgm:spPr>
        <a:ln>
          <a:solidFill>
            <a:schemeClr val="bg1"/>
          </a:solidFill>
        </a:ln>
      </dgm:spPr>
    </dgm:pt>
    <dgm:pt modelId="{1FF272B5-2EB2-4319-9ACC-0B543CFE9701}" type="pres">
      <dgm:prSet presAssocID="{1BF5E4C8-28C8-44D0-963F-43747ADAE6AB}" presName="image2" presStyleCnt="0"/>
      <dgm:spPr/>
    </dgm:pt>
    <dgm:pt modelId="{87AD2E67-5635-4FE9-8D5B-70A0B921D696}" type="pres">
      <dgm:prSet presAssocID="{1BF5E4C8-28C8-44D0-963F-43747ADAE6AB}" presName="imageRepeatNode" presStyleLbl="alignAcc1" presStyleIdx="1" presStyleCnt="3"/>
      <dgm:spPr/>
    </dgm:pt>
    <dgm:pt modelId="{9267BF96-09D4-41BB-8C9D-118CCBA66EB8}" type="pres">
      <dgm:prSet presAssocID="{1BF5E4C8-28C8-44D0-963F-43747ADAE6AB}" presName="imageaccent2" presStyleCnt="0"/>
      <dgm:spPr/>
    </dgm:pt>
    <dgm:pt modelId="{EC1E3333-CD40-4A15-BF69-01455B61CB9D}" type="pres">
      <dgm:prSet presAssocID="{1BF5E4C8-28C8-44D0-963F-43747ADAE6AB}" presName="accentRepeatNode" presStyleLbl="solidAlignAcc1" presStyleIdx="3" presStyleCnt="6"/>
      <dgm:spPr>
        <a:ln>
          <a:solidFill>
            <a:schemeClr val="bg1"/>
          </a:solidFill>
        </a:ln>
      </dgm:spPr>
    </dgm:pt>
    <dgm:pt modelId="{CDD132DF-C486-4EE5-872D-E635C40345D3}" type="pres">
      <dgm:prSet presAssocID="{A187E573-21EA-4760-B574-89324F7E4E55}" presName="text3" presStyleCnt="0"/>
      <dgm:spPr/>
    </dgm:pt>
    <dgm:pt modelId="{55EDD442-F560-4D58-8600-E9DC570C441A}" type="pres">
      <dgm:prSet presAssocID="{A187E573-21EA-4760-B574-89324F7E4E55}" presName="textRepeatNode" presStyleLbl="alignNode1" presStyleIdx="2" presStyleCnt="3">
        <dgm:presLayoutVars>
          <dgm:chMax val="0"/>
          <dgm:chPref val="0"/>
          <dgm:bulletEnabled val="1"/>
        </dgm:presLayoutVars>
      </dgm:prSet>
      <dgm:spPr/>
    </dgm:pt>
    <dgm:pt modelId="{527B3BA0-C078-4E75-AA99-4B617C85F206}" type="pres">
      <dgm:prSet presAssocID="{A187E573-21EA-4760-B574-89324F7E4E55}" presName="textaccent3" presStyleCnt="0"/>
      <dgm:spPr/>
    </dgm:pt>
    <dgm:pt modelId="{8F0B9FAF-6F51-4194-A304-BE98994F4935}" type="pres">
      <dgm:prSet presAssocID="{A187E573-21EA-4760-B574-89324F7E4E55}" presName="accentRepeatNode" presStyleLbl="solidAlignAcc1" presStyleIdx="4" presStyleCnt="6"/>
      <dgm:spPr>
        <a:ln>
          <a:solidFill>
            <a:schemeClr val="bg1"/>
          </a:solidFill>
        </a:ln>
      </dgm:spPr>
    </dgm:pt>
    <dgm:pt modelId="{38C613B0-B1DC-406B-8D03-4FD59F6046C8}" type="pres">
      <dgm:prSet presAssocID="{33EF70FE-B015-486E-94C5-5350F3585B89}" presName="image3" presStyleCnt="0"/>
      <dgm:spPr/>
    </dgm:pt>
    <dgm:pt modelId="{66287B8A-E786-4522-B32D-848FA069673E}" type="pres">
      <dgm:prSet presAssocID="{33EF70FE-B015-486E-94C5-5350F3585B89}" presName="imageRepeatNode" presStyleLbl="alignAcc1" presStyleIdx="2" presStyleCnt="3"/>
      <dgm:spPr/>
    </dgm:pt>
    <dgm:pt modelId="{B6CD0C01-F96C-444A-81E6-A3971D452B15}" type="pres">
      <dgm:prSet presAssocID="{33EF70FE-B015-486E-94C5-5350F3585B89}" presName="imageaccent3" presStyleCnt="0"/>
      <dgm:spPr/>
    </dgm:pt>
    <dgm:pt modelId="{9681A76D-111C-46C8-8A07-EF0BAA5CA666}" type="pres">
      <dgm:prSet presAssocID="{33EF70FE-B015-486E-94C5-5350F3585B89}" presName="accentRepeatNode" presStyleLbl="solidAlignAcc1" presStyleIdx="5" presStyleCnt="6"/>
      <dgm:spPr>
        <a:ln>
          <a:solidFill>
            <a:schemeClr val="bg1"/>
          </a:solidFill>
        </a:ln>
      </dgm:spPr>
    </dgm:pt>
  </dgm:ptLst>
  <dgm:cxnLst>
    <dgm:cxn modelId="{27E31B1F-FF9D-47A3-99F8-57CEFF9272A9}" type="presOf" srcId="{5E8E557B-FFCD-4CBB-BAF8-6C4A728E5F60}" destId="{C748A529-FDEE-4914-9B37-57D5C032DA65}" srcOrd="0" destOrd="0" presId="urn:microsoft.com/office/officeart/2008/layout/HexagonCluster"/>
    <dgm:cxn modelId="{660C8F64-4B34-426E-9111-C3B6F332E4F4}" srcId="{66D9BE5B-95A4-467C-9BAF-B5E09B791B86}" destId="{7AB3121B-5296-4B31-9DBA-BDC4FD3A44C5}" srcOrd="1" destOrd="0" parTransId="{7B5447DB-A790-4CEB-A9DF-2A6C99F613E1}" sibTransId="{1BF5E4C8-28C8-44D0-963F-43747ADAE6AB}"/>
    <dgm:cxn modelId="{25104D46-837B-4756-94AC-B37B1B48A05C}" type="presOf" srcId="{7AB3121B-5296-4B31-9DBA-BDC4FD3A44C5}" destId="{56CF5A27-7714-4E81-8F69-B27A117777A0}" srcOrd="0" destOrd="0" presId="urn:microsoft.com/office/officeart/2008/layout/HexagonCluster"/>
    <dgm:cxn modelId="{2AB8826F-A3E6-4EB0-A66A-9CDD88C7AD21}" type="presOf" srcId="{1BF5E4C8-28C8-44D0-963F-43747ADAE6AB}" destId="{87AD2E67-5635-4FE9-8D5B-70A0B921D696}" srcOrd="0" destOrd="0" presId="urn:microsoft.com/office/officeart/2008/layout/HexagonCluster"/>
    <dgm:cxn modelId="{8C26B46F-F6E7-4CA3-921C-17817931F195}" type="presOf" srcId="{66D9BE5B-95A4-467C-9BAF-B5E09B791B86}" destId="{DDF3CAEF-FF10-4B81-A56B-F40E18C99D01}" srcOrd="0" destOrd="0" presId="urn:microsoft.com/office/officeart/2008/layout/HexagonCluster"/>
    <dgm:cxn modelId="{E528C771-BB6B-401B-87D4-CA037DF337F7}" srcId="{66D9BE5B-95A4-467C-9BAF-B5E09B791B86}" destId="{A187E573-21EA-4760-B574-89324F7E4E55}" srcOrd="2" destOrd="0" parTransId="{C36A4B62-3FDF-446A-9B4C-CC5855CFCB59}" sibTransId="{33EF70FE-B015-486E-94C5-5350F3585B89}"/>
    <dgm:cxn modelId="{4F476885-B36A-4A16-B4BC-79277E2ADCB1}" type="presOf" srcId="{28B52591-1105-4C93-A40A-522FAB4D6E83}" destId="{1C54E3BD-DF88-40CA-AB06-9E5132BC64FF}" srcOrd="0" destOrd="0" presId="urn:microsoft.com/office/officeart/2008/layout/HexagonCluster"/>
    <dgm:cxn modelId="{1D2A83D0-C723-4ABD-BC01-6D3EA40B0321}" srcId="{66D9BE5B-95A4-467C-9BAF-B5E09B791B86}" destId="{28B52591-1105-4C93-A40A-522FAB4D6E83}" srcOrd="0" destOrd="0" parTransId="{D39E1750-0050-442D-BFDE-40D3F984E7B7}" sibTransId="{5E8E557B-FFCD-4CBB-BAF8-6C4A728E5F60}"/>
    <dgm:cxn modelId="{5B11DADC-40C7-4A43-93FB-B792F8D8DEF8}" type="presOf" srcId="{33EF70FE-B015-486E-94C5-5350F3585B89}" destId="{66287B8A-E786-4522-B32D-848FA069673E}" srcOrd="0" destOrd="0" presId="urn:microsoft.com/office/officeart/2008/layout/HexagonCluster"/>
    <dgm:cxn modelId="{593299EA-1D30-4EC0-973E-73AA81E2A83A}" type="presOf" srcId="{A187E573-21EA-4760-B574-89324F7E4E55}" destId="{55EDD442-F560-4D58-8600-E9DC570C441A}" srcOrd="0" destOrd="0" presId="urn:microsoft.com/office/officeart/2008/layout/HexagonCluster"/>
    <dgm:cxn modelId="{582C15DA-3880-4BED-869E-253EF4CB48B1}" type="presParOf" srcId="{DDF3CAEF-FF10-4B81-A56B-F40E18C99D01}" destId="{C4D8FDF5-0CA8-4031-9E12-A0E73E77B0BD}" srcOrd="0" destOrd="0" presId="urn:microsoft.com/office/officeart/2008/layout/HexagonCluster"/>
    <dgm:cxn modelId="{5BB60DBF-15C9-49A8-BB1F-96939C0D8DBA}" type="presParOf" srcId="{C4D8FDF5-0CA8-4031-9E12-A0E73E77B0BD}" destId="{1C54E3BD-DF88-40CA-AB06-9E5132BC64FF}" srcOrd="0" destOrd="0" presId="urn:microsoft.com/office/officeart/2008/layout/HexagonCluster"/>
    <dgm:cxn modelId="{F2E62136-556B-455D-84D2-5F9FC467295F}" type="presParOf" srcId="{DDF3CAEF-FF10-4B81-A56B-F40E18C99D01}" destId="{A3F995A4-50ED-4E10-AC86-B61F7483CF65}" srcOrd="1" destOrd="0" presId="urn:microsoft.com/office/officeart/2008/layout/HexagonCluster"/>
    <dgm:cxn modelId="{15A195AE-8962-4611-AC9A-16921B6DC119}" type="presParOf" srcId="{A3F995A4-50ED-4E10-AC86-B61F7483CF65}" destId="{5017A0A5-DE5E-4965-9F65-F5BC8E86C43F}" srcOrd="0" destOrd="0" presId="urn:microsoft.com/office/officeart/2008/layout/HexagonCluster"/>
    <dgm:cxn modelId="{3757FF77-04BC-4038-AE8C-0754BF57BED2}" type="presParOf" srcId="{DDF3CAEF-FF10-4B81-A56B-F40E18C99D01}" destId="{5C36B1B9-440E-4451-8E8A-03FA43730601}" srcOrd="2" destOrd="0" presId="urn:microsoft.com/office/officeart/2008/layout/HexagonCluster"/>
    <dgm:cxn modelId="{943A879C-A353-46DC-B61C-CBBDABC0556F}" type="presParOf" srcId="{5C36B1B9-440E-4451-8E8A-03FA43730601}" destId="{C748A529-FDEE-4914-9B37-57D5C032DA65}" srcOrd="0" destOrd="0" presId="urn:microsoft.com/office/officeart/2008/layout/HexagonCluster"/>
    <dgm:cxn modelId="{0E19153A-B035-4815-A1E7-85617E793C75}" type="presParOf" srcId="{DDF3CAEF-FF10-4B81-A56B-F40E18C99D01}" destId="{2B53E093-5F76-4580-8F44-53254F42B5A5}" srcOrd="3" destOrd="0" presId="urn:microsoft.com/office/officeart/2008/layout/HexagonCluster"/>
    <dgm:cxn modelId="{4C779225-080A-4E7B-8616-FEEAE8DC7073}" type="presParOf" srcId="{2B53E093-5F76-4580-8F44-53254F42B5A5}" destId="{F767837F-E9C0-405F-87DD-9DBBC9B93A18}" srcOrd="0" destOrd="0" presId="urn:microsoft.com/office/officeart/2008/layout/HexagonCluster"/>
    <dgm:cxn modelId="{2FE37886-F650-4B85-852C-02CF08AD2972}" type="presParOf" srcId="{DDF3CAEF-FF10-4B81-A56B-F40E18C99D01}" destId="{5EF4CE69-2B90-4006-B828-9C41E387C486}" srcOrd="4" destOrd="0" presId="urn:microsoft.com/office/officeart/2008/layout/HexagonCluster"/>
    <dgm:cxn modelId="{FF883CAE-50D2-48A0-8E58-180B3C1A78D0}" type="presParOf" srcId="{5EF4CE69-2B90-4006-B828-9C41E387C486}" destId="{56CF5A27-7714-4E81-8F69-B27A117777A0}" srcOrd="0" destOrd="0" presId="urn:microsoft.com/office/officeart/2008/layout/HexagonCluster"/>
    <dgm:cxn modelId="{A8437EF6-54F8-4231-9FB5-71F4FFBB25BE}" type="presParOf" srcId="{DDF3CAEF-FF10-4B81-A56B-F40E18C99D01}" destId="{7C85C3EC-38FE-4322-BB2B-EF4FE28141E0}" srcOrd="5" destOrd="0" presId="urn:microsoft.com/office/officeart/2008/layout/HexagonCluster"/>
    <dgm:cxn modelId="{55B38AA9-EAD9-48A5-8F19-53753AD63928}" type="presParOf" srcId="{7C85C3EC-38FE-4322-BB2B-EF4FE28141E0}" destId="{534F7633-AD1E-4B60-AE9B-6E4C04EE4AEA}" srcOrd="0" destOrd="0" presId="urn:microsoft.com/office/officeart/2008/layout/HexagonCluster"/>
    <dgm:cxn modelId="{200C24C4-0151-4E41-9450-0D66293D42E3}" type="presParOf" srcId="{DDF3CAEF-FF10-4B81-A56B-F40E18C99D01}" destId="{1FF272B5-2EB2-4319-9ACC-0B543CFE9701}" srcOrd="6" destOrd="0" presId="urn:microsoft.com/office/officeart/2008/layout/HexagonCluster"/>
    <dgm:cxn modelId="{8A66E538-E24F-4FBE-9299-BB4A718F268E}" type="presParOf" srcId="{1FF272B5-2EB2-4319-9ACC-0B543CFE9701}" destId="{87AD2E67-5635-4FE9-8D5B-70A0B921D696}" srcOrd="0" destOrd="0" presId="urn:microsoft.com/office/officeart/2008/layout/HexagonCluster"/>
    <dgm:cxn modelId="{3C8760FB-CD16-47F5-85B6-4A7BB641B22B}" type="presParOf" srcId="{DDF3CAEF-FF10-4B81-A56B-F40E18C99D01}" destId="{9267BF96-09D4-41BB-8C9D-118CCBA66EB8}" srcOrd="7" destOrd="0" presId="urn:microsoft.com/office/officeart/2008/layout/HexagonCluster"/>
    <dgm:cxn modelId="{B4EDD773-0DC4-44BC-8DE6-B1A6913FE170}" type="presParOf" srcId="{9267BF96-09D4-41BB-8C9D-118CCBA66EB8}" destId="{EC1E3333-CD40-4A15-BF69-01455B61CB9D}" srcOrd="0" destOrd="0" presId="urn:microsoft.com/office/officeart/2008/layout/HexagonCluster"/>
    <dgm:cxn modelId="{3C369902-C70B-4923-AA47-69728E04F8A4}" type="presParOf" srcId="{DDF3CAEF-FF10-4B81-A56B-F40E18C99D01}" destId="{CDD132DF-C486-4EE5-872D-E635C40345D3}" srcOrd="8" destOrd="0" presId="urn:microsoft.com/office/officeart/2008/layout/HexagonCluster"/>
    <dgm:cxn modelId="{29248CA5-5867-48B1-8891-0F3741DC4511}" type="presParOf" srcId="{CDD132DF-C486-4EE5-872D-E635C40345D3}" destId="{55EDD442-F560-4D58-8600-E9DC570C441A}" srcOrd="0" destOrd="0" presId="urn:microsoft.com/office/officeart/2008/layout/HexagonCluster"/>
    <dgm:cxn modelId="{FAFD5A5B-CEC9-4F04-9294-2D2FCC146A8A}" type="presParOf" srcId="{DDF3CAEF-FF10-4B81-A56B-F40E18C99D01}" destId="{527B3BA0-C078-4E75-AA99-4B617C85F206}" srcOrd="9" destOrd="0" presId="urn:microsoft.com/office/officeart/2008/layout/HexagonCluster"/>
    <dgm:cxn modelId="{872E441B-80D7-4E06-A077-B820F95D997C}" type="presParOf" srcId="{527B3BA0-C078-4E75-AA99-4B617C85F206}" destId="{8F0B9FAF-6F51-4194-A304-BE98994F4935}" srcOrd="0" destOrd="0" presId="urn:microsoft.com/office/officeart/2008/layout/HexagonCluster"/>
    <dgm:cxn modelId="{69BC7A9B-8CE0-428D-AE04-B5000E3D3D1C}" type="presParOf" srcId="{DDF3CAEF-FF10-4B81-A56B-F40E18C99D01}" destId="{38C613B0-B1DC-406B-8D03-4FD59F6046C8}" srcOrd="10" destOrd="0" presId="urn:microsoft.com/office/officeart/2008/layout/HexagonCluster"/>
    <dgm:cxn modelId="{7AE288EC-969A-45E4-B705-F774C11B13F1}" type="presParOf" srcId="{38C613B0-B1DC-406B-8D03-4FD59F6046C8}" destId="{66287B8A-E786-4522-B32D-848FA069673E}" srcOrd="0" destOrd="0" presId="urn:microsoft.com/office/officeart/2008/layout/HexagonCluster"/>
    <dgm:cxn modelId="{7B7F03E7-EC1C-4A15-B2FE-FF389CFFFA4E}" type="presParOf" srcId="{DDF3CAEF-FF10-4B81-A56B-F40E18C99D01}" destId="{B6CD0C01-F96C-444A-81E6-A3971D452B15}" srcOrd="11" destOrd="0" presId="urn:microsoft.com/office/officeart/2008/layout/HexagonCluster"/>
    <dgm:cxn modelId="{44637514-AD88-4766-8B20-3D885FAD2F18}" type="presParOf" srcId="{B6CD0C01-F96C-444A-81E6-A3971D452B15}" destId="{9681A76D-111C-46C8-8A07-EF0BAA5CA666}"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429BE8-6E46-4EC8-AFB0-77E8BB0B8CB8}"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GB"/>
        </a:p>
      </dgm:t>
    </dgm:pt>
    <dgm:pt modelId="{52967477-9FE8-433B-967C-1CC7205B05EF}">
      <dgm:prSet phldrT="[Text]"/>
      <dgm:spPr/>
      <dgm:t>
        <a:bodyPr/>
        <a:lstStyle/>
        <a:p>
          <a:r>
            <a:rPr lang="en-GB" dirty="0"/>
            <a:t>LEARN</a:t>
          </a:r>
        </a:p>
      </dgm:t>
    </dgm:pt>
    <dgm:pt modelId="{F6C5AFA6-B258-4FB4-82D7-22D0E8D9CAF0}" type="parTrans" cxnId="{CEE05E28-8CE5-44D1-BA6E-076C3D847360}">
      <dgm:prSet/>
      <dgm:spPr/>
      <dgm:t>
        <a:bodyPr/>
        <a:lstStyle/>
        <a:p>
          <a:endParaRPr lang="en-GB"/>
        </a:p>
      </dgm:t>
    </dgm:pt>
    <dgm:pt modelId="{E5DA3C6A-3DAB-423A-ADBF-E995B5E46CDD}" type="sibTrans" cxnId="{CEE05E28-8CE5-44D1-BA6E-076C3D847360}">
      <dgm:prSet/>
      <dgm:spPr/>
      <dgm:t>
        <a:bodyPr/>
        <a:lstStyle/>
        <a:p>
          <a:endParaRPr lang="en-GB"/>
        </a:p>
      </dgm:t>
    </dgm:pt>
    <dgm:pt modelId="{B78FBF7D-DD79-46E9-8A3C-53324BAE0AE3}">
      <dgm:prSet phldrT="[Text]" custT="1"/>
      <dgm:spPr/>
      <dgm:t>
        <a:bodyPr/>
        <a:lstStyle/>
        <a:p>
          <a:r>
            <a:rPr lang="en-GB" sz="1500" b="0" i="0" dirty="0"/>
            <a:t>Training and education opportunities are provided for school staff &amp; management on refugee, asylum and migration issues</a:t>
          </a:r>
          <a:endParaRPr lang="en-GB" sz="1500" dirty="0"/>
        </a:p>
      </dgm:t>
    </dgm:pt>
    <dgm:pt modelId="{1386F319-8EB6-4C50-9CCE-CA355F5C1054}" type="parTrans" cxnId="{E31D50E0-964F-4DCD-B055-34329782F8FC}">
      <dgm:prSet/>
      <dgm:spPr/>
      <dgm:t>
        <a:bodyPr/>
        <a:lstStyle/>
        <a:p>
          <a:endParaRPr lang="en-GB"/>
        </a:p>
      </dgm:t>
    </dgm:pt>
    <dgm:pt modelId="{5751E9E6-B4B1-4FBF-83BB-57E91C77DA6D}" type="sibTrans" cxnId="{E31D50E0-964F-4DCD-B055-34329782F8FC}">
      <dgm:prSet/>
      <dgm:spPr/>
      <dgm:t>
        <a:bodyPr/>
        <a:lstStyle/>
        <a:p>
          <a:endParaRPr lang="en-GB"/>
        </a:p>
      </dgm:t>
    </dgm:pt>
    <dgm:pt modelId="{95E33ADC-5BAE-4844-8754-88581C58B709}">
      <dgm:prSet phldrT="[Text]"/>
      <dgm:spPr/>
      <dgm:t>
        <a:bodyPr/>
        <a:lstStyle/>
        <a:p>
          <a:r>
            <a:rPr lang="en-GB" dirty="0"/>
            <a:t>EMBED</a:t>
          </a:r>
        </a:p>
      </dgm:t>
    </dgm:pt>
    <dgm:pt modelId="{BD7B5829-A2BA-463A-A321-DB412870F2A7}" type="parTrans" cxnId="{F68F22EF-9131-44BD-8230-14E5D8B23DB8}">
      <dgm:prSet/>
      <dgm:spPr/>
      <dgm:t>
        <a:bodyPr/>
        <a:lstStyle/>
        <a:p>
          <a:endParaRPr lang="en-GB"/>
        </a:p>
      </dgm:t>
    </dgm:pt>
    <dgm:pt modelId="{0A09B4DE-C963-42CC-B8C7-98BBCFFC5F87}" type="sibTrans" cxnId="{F68F22EF-9131-44BD-8230-14E5D8B23DB8}">
      <dgm:prSet/>
      <dgm:spPr/>
      <dgm:t>
        <a:bodyPr/>
        <a:lstStyle/>
        <a:p>
          <a:endParaRPr lang="en-GB"/>
        </a:p>
      </dgm:t>
    </dgm:pt>
    <dgm:pt modelId="{72F381B1-8718-42C3-9A8A-039FC49BF6BA}">
      <dgm:prSet phldrT="[Text]" custT="1"/>
      <dgm:spPr/>
      <dgm:t>
        <a:bodyPr/>
        <a:lstStyle/>
        <a:p>
          <a:r>
            <a:rPr lang="en-GB" sz="1500" b="0" i="0" dirty="0"/>
            <a:t>The School must demonstrate how it has embedded the concept of welcome and inclusion in the school. This should show how the school will continue to develop and sustain a culture of welcome beyond the award</a:t>
          </a:r>
          <a:endParaRPr lang="en-GB" sz="1500" dirty="0"/>
        </a:p>
      </dgm:t>
    </dgm:pt>
    <dgm:pt modelId="{E01B18C0-04D4-4F26-B152-ACD521A71A65}" type="parTrans" cxnId="{1BC5B28F-5CE8-43F2-89CA-62DC7B084AAA}">
      <dgm:prSet/>
      <dgm:spPr/>
      <dgm:t>
        <a:bodyPr/>
        <a:lstStyle/>
        <a:p>
          <a:endParaRPr lang="en-GB"/>
        </a:p>
      </dgm:t>
    </dgm:pt>
    <dgm:pt modelId="{94359B27-20EA-4F9C-B74C-A83951AE98B1}" type="sibTrans" cxnId="{1BC5B28F-5CE8-43F2-89CA-62DC7B084AAA}">
      <dgm:prSet/>
      <dgm:spPr/>
      <dgm:t>
        <a:bodyPr/>
        <a:lstStyle/>
        <a:p>
          <a:endParaRPr lang="en-GB"/>
        </a:p>
      </dgm:t>
    </dgm:pt>
    <dgm:pt modelId="{5FDE6CB8-7C97-46F4-914E-D9C66D76530B}">
      <dgm:prSet phldrT="[Text]"/>
      <dgm:spPr/>
      <dgm:t>
        <a:bodyPr/>
        <a:lstStyle/>
        <a:p>
          <a:r>
            <a:rPr lang="en-GB" dirty="0"/>
            <a:t>SHARE</a:t>
          </a:r>
        </a:p>
      </dgm:t>
    </dgm:pt>
    <dgm:pt modelId="{42F34BB1-5D37-4213-9ECB-B31623125BF4}" type="parTrans" cxnId="{193B9698-B943-45B6-971F-EF32E08E3A11}">
      <dgm:prSet/>
      <dgm:spPr/>
      <dgm:t>
        <a:bodyPr/>
        <a:lstStyle/>
        <a:p>
          <a:endParaRPr lang="en-GB"/>
        </a:p>
      </dgm:t>
    </dgm:pt>
    <dgm:pt modelId="{BBA1387F-4DC6-47A2-87EE-BDCF406DED44}" type="sibTrans" cxnId="{193B9698-B943-45B6-971F-EF32E08E3A11}">
      <dgm:prSet/>
      <dgm:spPr/>
      <dgm:t>
        <a:bodyPr/>
        <a:lstStyle/>
        <a:p>
          <a:endParaRPr lang="en-GB"/>
        </a:p>
      </dgm:t>
    </dgm:pt>
    <dgm:pt modelId="{6C451120-2457-4739-A254-5BE651616CDE}">
      <dgm:prSet phldrT="[Text]" custT="1"/>
      <dgm:spPr/>
      <dgm:t>
        <a:bodyPr/>
        <a:lstStyle/>
        <a:p>
          <a:r>
            <a:rPr lang="en-GB" sz="1500" b="0" i="0" dirty="0"/>
            <a:t>A public commitment to the City of Sanctuary vision of welcome, including the endorsement of the City of Sanctuary charter</a:t>
          </a:r>
          <a:endParaRPr lang="en-GB" sz="1500" dirty="0"/>
        </a:p>
      </dgm:t>
    </dgm:pt>
    <dgm:pt modelId="{982D998B-0B8F-44E2-8DC5-BDC24284B0E5}" type="parTrans" cxnId="{F757B9CC-93CC-467E-9CDC-AF857E4AFFE1}">
      <dgm:prSet/>
      <dgm:spPr/>
      <dgm:t>
        <a:bodyPr/>
        <a:lstStyle/>
        <a:p>
          <a:endParaRPr lang="en-GB"/>
        </a:p>
      </dgm:t>
    </dgm:pt>
    <dgm:pt modelId="{BA1C0445-970D-4794-B2DF-F92BBA7672A9}" type="sibTrans" cxnId="{F757B9CC-93CC-467E-9CDC-AF857E4AFFE1}">
      <dgm:prSet/>
      <dgm:spPr/>
      <dgm:t>
        <a:bodyPr/>
        <a:lstStyle/>
        <a:p>
          <a:endParaRPr lang="en-GB"/>
        </a:p>
      </dgm:t>
    </dgm:pt>
    <dgm:pt modelId="{A14BCE46-D532-4E03-A7EE-F66F2FEFAD8C}">
      <dgm:prSet phldrT="[Text]" custT="1"/>
      <dgm:spPr/>
      <dgm:t>
        <a:bodyPr/>
        <a:lstStyle/>
        <a:p>
          <a:r>
            <a:rPr lang="en-GB" sz="1500" b="0" i="0" dirty="0"/>
            <a:t>Evidence of refugee/asylum/migration learning activities are included into school life and at least one example in the curriculum, across the key stages</a:t>
          </a:r>
          <a:r>
            <a:rPr lang="en-GB" sz="1600" b="0" i="0" dirty="0"/>
            <a:t>.</a:t>
          </a:r>
          <a:endParaRPr lang="en-GB" sz="1600" dirty="0"/>
        </a:p>
      </dgm:t>
    </dgm:pt>
    <dgm:pt modelId="{D35AAA57-C50E-4220-A1FF-9A5CFB539A56}" type="parTrans" cxnId="{87D91BB3-2EA5-455F-9C90-072037920D54}">
      <dgm:prSet/>
      <dgm:spPr/>
      <dgm:t>
        <a:bodyPr/>
        <a:lstStyle/>
        <a:p>
          <a:endParaRPr lang="en-GB"/>
        </a:p>
      </dgm:t>
    </dgm:pt>
    <dgm:pt modelId="{11FAC8A9-747D-4BDB-AD17-A7B4C9EF5276}" type="sibTrans" cxnId="{87D91BB3-2EA5-455F-9C90-072037920D54}">
      <dgm:prSet/>
      <dgm:spPr/>
      <dgm:t>
        <a:bodyPr/>
        <a:lstStyle/>
        <a:p>
          <a:endParaRPr lang="en-GB"/>
        </a:p>
      </dgm:t>
    </dgm:pt>
    <dgm:pt modelId="{CB4D04E0-EC18-49B7-A6EB-A69E1E602076}">
      <dgm:prSet custT="1"/>
      <dgm:spPr/>
      <dgm:t>
        <a:bodyPr/>
        <a:lstStyle/>
        <a:p>
          <a:r>
            <a:rPr lang="en-GB" sz="1500" b="0" i="0" dirty="0"/>
            <a:t>Commitment to supporting age-appropriate active pupil voice on sanctuary and welcome/welcoming activities in the school. For example, this might mean ensuring that your School Council or other student-led groups are actively involved in the process of working towards recognition.</a:t>
          </a:r>
        </a:p>
      </dgm:t>
    </dgm:pt>
    <dgm:pt modelId="{0DB1BA23-09D1-4F86-8447-1D9A63E59B26}" type="parTrans" cxnId="{43F251C9-95CD-462F-92C8-6EE6CE658D9F}">
      <dgm:prSet/>
      <dgm:spPr/>
      <dgm:t>
        <a:bodyPr/>
        <a:lstStyle/>
        <a:p>
          <a:endParaRPr lang="en-GB"/>
        </a:p>
      </dgm:t>
    </dgm:pt>
    <dgm:pt modelId="{E7EA6510-5F0E-41D0-8B5D-6A72974EA006}" type="sibTrans" cxnId="{43F251C9-95CD-462F-92C8-6EE6CE658D9F}">
      <dgm:prSet/>
      <dgm:spPr/>
      <dgm:t>
        <a:bodyPr/>
        <a:lstStyle/>
        <a:p>
          <a:endParaRPr lang="en-GB"/>
        </a:p>
      </dgm:t>
    </dgm:pt>
    <dgm:pt modelId="{048612B0-B617-40CD-A8A1-0102D0467C72}">
      <dgm:prSet custT="1"/>
      <dgm:spPr/>
      <dgm:t>
        <a:bodyPr/>
        <a:lstStyle/>
        <a:p>
          <a:r>
            <a:rPr lang="en-GB" sz="1500" b="0" i="0" dirty="0"/>
            <a:t>Commitment to on-going engagement with the Schools of Sanctuary stream. This may include sharing resources, ideas and achievements via the school’s website or the national City of Sanctuary website, and/or with other local/regional schools.  </a:t>
          </a:r>
        </a:p>
      </dgm:t>
    </dgm:pt>
    <dgm:pt modelId="{C1B42CC4-E19F-43F9-9770-2F1E552B45D3}" type="parTrans" cxnId="{013DF586-A4F3-4BF1-8B12-5DF5684FEA6C}">
      <dgm:prSet/>
      <dgm:spPr/>
      <dgm:t>
        <a:bodyPr/>
        <a:lstStyle/>
        <a:p>
          <a:endParaRPr lang="en-GB"/>
        </a:p>
      </dgm:t>
    </dgm:pt>
    <dgm:pt modelId="{346C5231-0AEB-4063-B916-64356762F54A}" type="sibTrans" cxnId="{013DF586-A4F3-4BF1-8B12-5DF5684FEA6C}">
      <dgm:prSet/>
      <dgm:spPr/>
      <dgm:t>
        <a:bodyPr/>
        <a:lstStyle/>
        <a:p>
          <a:endParaRPr lang="en-GB"/>
        </a:p>
      </dgm:t>
    </dgm:pt>
    <dgm:pt modelId="{3263464F-7253-4C22-9EBA-A23697556152}">
      <dgm:prSet phldrT="[Text]" custT="1"/>
      <dgm:spPr/>
      <dgm:t>
        <a:bodyPr/>
        <a:lstStyle/>
        <a:p>
          <a:r>
            <a:rPr lang="en-GB" sz="1500" b="0" i="0" dirty="0"/>
            <a:t>Recognition of and participation in the annual Refugee Week, A Day of Welcome and/or other annual/regular celebratory events which highlight the contribution of people seeking sanctuary and migrants to the UK. More information about Refugee Week events can be found here.</a:t>
          </a:r>
          <a:endParaRPr lang="en-GB" sz="1500" dirty="0"/>
        </a:p>
      </dgm:t>
    </dgm:pt>
    <dgm:pt modelId="{77B8F7E2-A7B0-4DE2-A24D-3641F8DA26A7}" type="parTrans" cxnId="{D91AE70A-81CC-4755-8C1D-E24D2BB03B8F}">
      <dgm:prSet/>
      <dgm:spPr/>
      <dgm:t>
        <a:bodyPr/>
        <a:lstStyle/>
        <a:p>
          <a:endParaRPr lang="en-GB"/>
        </a:p>
      </dgm:t>
    </dgm:pt>
    <dgm:pt modelId="{580CE4F1-A98B-4174-A265-91B2F6A5B55B}" type="sibTrans" cxnId="{D91AE70A-81CC-4755-8C1D-E24D2BB03B8F}">
      <dgm:prSet/>
      <dgm:spPr/>
      <dgm:t>
        <a:bodyPr/>
        <a:lstStyle/>
        <a:p>
          <a:endParaRPr lang="en-GB"/>
        </a:p>
      </dgm:t>
    </dgm:pt>
    <dgm:pt modelId="{7DAE6358-6E8C-456D-A402-DF584162B9CA}">
      <dgm:prSet phldrT="[Text]" custT="1"/>
      <dgm:spPr/>
      <dgm:t>
        <a:bodyPr/>
        <a:lstStyle/>
        <a:p>
          <a:r>
            <a:rPr lang="en-GB" sz="1500" b="0" i="0" dirty="0"/>
            <a:t>The school publicly highlights its activities in support of welcome and inclusion. This can include social media/website posts, school newsletter updates or attending regional activities or meetings.</a:t>
          </a:r>
          <a:endParaRPr lang="en-GB" sz="1500" dirty="0"/>
        </a:p>
      </dgm:t>
    </dgm:pt>
    <dgm:pt modelId="{DA9602F8-1604-4603-8D0C-ABD08663E5F9}" type="parTrans" cxnId="{F1D8F9D0-5AAB-4FE5-83B9-443CBE376455}">
      <dgm:prSet/>
      <dgm:spPr/>
      <dgm:t>
        <a:bodyPr/>
        <a:lstStyle/>
        <a:p>
          <a:endParaRPr lang="en-GB"/>
        </a:p>
      </dgm:t>
    </dgm:pt>
    <dgm:pt modelId="{FDF856A6-354B-4F9C-B9A8-FE4593BB707F}" type="sibTrans" cxnId="{F1D8F9D0-5AAB-4FE5-83B9-443CBE376455}">
      <dgm:prSet/>
      <dgm:spPr/>
      <dgm:t>
        <a:bodyPr/>
        <a:lstStyle/>
        <a:p>
          <a:endParaRPr lang="en-GB"/>
        </a:p>
      </dgm:t>
    </dgm:pt>
    <dgm:pt modelId="{9E09F040-C939-4082-B2AA-E885AEEAA432}" type="pres">
      <dgm:prSet presAssocID="{39429BE8-6E46-4EC8-AFB0-77E8BB0B8CB8}" presName="Name0" presStyleCnt="0">
        <dgm:presLayoutVars>
          <dgm:dir/>
          <dgm:animLvl val="lvl"/>
          <dgm:resizeHandles val="exact"/>
        </dgm:presLayoutVars>
      </dgm:prSet>
      <dgm:spPr/>
    </dgm:pt>
    <dgm:pt modelId="{C835C15A-AA24-47C5-AF3F-19E2BC8E0A8C}" type="pres">
      <dgm:prSet presAssocID="{52967477-9FE8-433B-967C-1CC7205B05EF}" presName="linNode" presStyleCnt="0"/>
      <dgm:spPr/>
    </dgm:pt>
    <dgm:pt modelId="{B507A56A-72A8-41E0-B9AD-188D05141537}" type="pres">
      <dgm:prSet presAssocID="{52967477-9FE8-433B-967C-1CC7205B05EF}" presName="parentText" presStyleLbl="node1" presStyleIdx="0" presStyleCnt="3" custScaleY="45603" custLinFactNeighborY="-987">
        <dgm:presLayoutVars>
          <dgm:chMax val="1"/>
          <dgm:bulletEnabled val="1"/>
        </dgm:presLayoutVars>
      </dgm:prSet>
      <dgm:spPr/>
    </dgm:pt>
    <dgm:pt modelId="{032FD971-9258-417F-A14D-060E33283442}" type="pres">
      <dgm:prSet presAssocID="{52967477-9FE8-433B-967C-1CC7205B05EF}" presName="descendantText" presStyleLbl="alignAccFollowNode1" presStyleIdx="0" presStyleCnt="3" custScaleX="173900" custScaleY="49369">
        <dgm:presLayoutVars>
          <dgm:bulletEnabled val="1"/>
        </dgm:presLayoutVars>
      </dgm:prSet>
      <dgm:spPr/>
    </dgm:pt>
    <dgm:pt modelId="{9384788F-CD91-4D78-A4A6-775C242E8E50}" type="pres">
      <dgm:prSet presAssocID="{E5DA3C6A-3DAB-423A-ADBF-E995B5E46CDD}" presName="sp" presStyleCnt="0"/>
      <dgm:spPr/>
    </dgm:pt>
    <dgm:pt modelId="{7F1D6D04-2805-41B8-8B29-BCABD59B4A30}" type="pres">
      <dgm:prSet presAssocID="{95E33ADC-5BAE-4844-8754-88581C58B709}" presName="linNode" presStyleCnt="0"/>
      <dgm:spPr/>
    </dgm:pt>
    <dgm:pt modelId="{11683053-5C2D-4769-86B7-AC7B2BCFBE52}" type="pres">
      <dgm:prSet presAssocID="{95E33ADC-5BAE-4844-8754-88581C58B709}" presName="parentText" presStyleLbl="node1" presStyleIdx="1" presStyleCnt="3" custScaleX="72918" custScaleY="49831">
        <dgm:presLayoutVars>
          <dgm:chMax val="1"/>
          <dgm:bulletEnabled val="1"/>
        </dgm:presLayoutVars>
      </dgm:prSet>
      <dgm:spPr/>
    </dgm:pt>
    <dgm:pt modelId="{18AF9135-9044-4133-B4E5-3E34833D46A7}" type="pres">
      <dgm:prSet presAssocID="{95E33ADC-5BAE-4844-8754-88581C58B709}" presName="descendantText" presStyleLbl="alignAccFollowNode1" presStyleIdx="1" presStyleCnt="3" custScaleX="125763" custScaleY="121670" custLinFactNeighborX="-428" custLinFactNeighborY="-1837">
        <dgm:presLayoutVars>
          <dgm:bulletEnabled val="1"/>
        </dgm:presLayoutVars>
      </dgm:prSet>
      <dgm:spPr/>
    </dgm:pt>
    <dgm:pt modelId="{FEC9C645-D3D5-42BB-A419-B8063079E90B}" type="pres">
      <dgm:prSet presAssocID="{0A09B4DE-C963-42CC-B8C7-98BBCFFC5F87}" presName="sp" presStyleCnt="0"/>
      <dgm:spPr/>
    </dgm:pt>
    <dgm:pt modelId="{FBBC8683-83ED-405D-8991-8F2F35C65176}" type="pres">
      <dgm:prSet presAssocID="{5FDE6CB8-7C97-46F4-914E-D9C66D76530B}" presName="linNode" presStyleCnt="0"/>
      <dgm:spPr/>
    </dgm:pt>
    <dgm:pt modelId="{6865780D-2FDD-4D3D-8C82-048C5F272A7C}" type="pres">
      <dgm:prSet presAssocID="{5FDE6CB8-7C97-46F4-914E-D9C66D76530B}" presName="parentText" presStyleLbl="node1" presStyleIdx="2" presStyleCnt="3" custScaleX="67693" custScaleY="43267">
        <dgm:presLayoutVars>
          <dgm:chMax val="1"/>
          <dgm:bulletEnabled val="1"/>
        </dgm:presLayoutVars>
      </dgm:prSet>
      <dgm:spPr/>
    </dgm:pt>
    <dgm:pt modelId="{4154A9C4-C1FE-44C3-AEF1-230BEEB7818E}" type="pres">
      <dgm:prSet presAssocID="{5FDE6CB8-7C97-46F4-914E-D9C66D76530B}" presName="descendantText" presStyleLbl="alignAccFollowNode1" presStyleIdx="2" presStyleCnt="3" custScaleX="116419" custScaleY="91876" custLinFactNeighborX="147" custLinFactNeighborY="-1778">
        <dgm:presLayoutVars>
          <dgm:bulletEnabled val="1"/>
        </dgm:presLayoutVars>
      </dgm:prSet>
      <dgm:spPr/>
    </dgm:pt>
  </dgm:ptLst>
  <dgm:cxnLst>
    <dgm:cxn modelId="{D91AE70A-81CC-4755-8C1D-E24D2BB03B8F}" srcId="{95E33ADC-5BAE-4844-8754-88581C58B709}" destId="{3263464F-7253-4C22-9EBA-A23697556152}" srcOrd="1" destOrd="0" parTransId="{77B8F7E2-A7B0-4DE2-A24D-3641F8DA26A7}" sibTransId="{580CE4F1-A98B-4174-A265-91B2F6A5B55B}"/>
    <dgm:cxn modelId="{BE976C0D-459A-40B8-822F-28AABB5FB374}" type="presOf" srcId="{3263464F-7253-4C22-9EBA-A23697556152}" destId="{18AF9135-9044-4133-B4E5-3E34833D46A7}" srcOrd="0" destOrd="1" presId="urn:microsoft.com/office/officeart/2005/8/layout/vList5"/>
    <dgm:cxn modelId="{77921D11-A67A-4CA2-A93E-84BD038FF1EC}" type="presOf" srcId="{95E33ADC-5BAE-4844-8754-88581C58B709}" destId="{11683053-5C2D-4769-86B7-AC7B2BCFBE52}" srcOrd="0" destOrd="0" presId="urn:microsoft.com/office/officeart/2005/8/layout/vList5"/>
    <dgm:cxn modelId="{A0817913-CBD3-4583-BF52-C616FE558A00}" type="presOf" srcId="{CB4D04E0-EC18-49B7-A6EB-A69E1E602076}" destId="{18AF9135-9044-4133-B4E5-3E34833D46A7}" srcOrd="0" destOrd="2" presId="urn:microsoft.com/office/officeart/2005/8/layout/vList5"/>
    <dgm:cxn modelId="{637E7417-5489-4F28-8AA5-D6A83F595ACF}" type="presOf" srcId="{B78FBF7D-DD79-46E9-8A3C-53324BAE0AE3}" destId="{032FD971-9258-417F-A14D-060E33283442}" srcOrd="0" destOrd="0" presId="urn:microsoft.com/office/officeart/2005/8/layout/vList5"/>
    <dgm:cxn modelId="{CEE05E28-8CE5-44D1-BA6E-076C3D847360}" srcId="{39429BE8-6E46-4EC8-AFB0-77E8BB0B8CB8}" destId="{52967477-9FE8-433B-967C-1CC7205B05EF}" srcOrd="0" destOrd="0" parTransId="{F6C5AFA6-B258-4FB4-82D7-22D0E8D9CAF0}" sibTransId="{E5DA3C6A-3DAB-423A-ADBF-E995B5E46CDD}"/>
    <dgm:cxn modelId="{5F1EFA3D-51B5-4ABB-B49F-F2E788605F8B}" type="presOf" srcId="{5FDE6CB8-7C97-46F4-914E-D9C66D76530B}" destId="{6865780D-2FDD-4D3D-8C82-048C5F272A7C}" srcOrd="0" destOrd="0" presId="urn:microsoft.com/office/officeart/2005/8/layout/vList5"/>
    <dgm:cxn modelId="{D7C4F65B-DAD3-4CA2-8B0C-D6F0EC160B00}" type="presOf" srcId="{72F381B1-8718-42C3-9A8A-039FC49BF6BA}" destId="{18AF9135-9044-4133-B4E5-3E34833D46A7}" srcOrd="0" destOrd="0" presId="urn:microsoft.com/office/officeart/2005/8/layout/vList5"/>
    <dgm:cxn modelId="{E0460A61-9C1B-4C84-B3C9-2C7236D10E8A}" type="presOf" srcId="{6C451120-2457-4739-A254-5BE651616CDE}" destId="{4154A9C4-C1FE-44C3-AEF1-230BEEB7818E}" srcOrd="0" destOrd="0" presId="urn:microsoft.com/office/officeart/2005/8/layout/vList5"/>
    <dgm:cxn modelId="{EFC68176-986C-4EBA-9AA4-06CC31BD0FB5}" type="presOf" srcId="{A14BCE46-D532-4E03-A7EE-F66F2FEFAD8C}" destId="{032FD971-9258-417F-A14D-060E33283442}" srcOrd="0" destOrd="1" presId="urn:microsoft.com/office/officeart/2005/8/layout/vList5"/>
    <dgm:cxn modelId="{6587A076-F617-4302-BA02-59C53C99A31A}" type="presOf" srcId="{7DAE6358-6E8C-456D-A402-DF584162B9CA}" destId="{4154A9C4-C1FE-44C3-AEF1-230BEEB7818E}" srcOrd="0" destOrd="1" presId="urn:microsoft.com/office/officeart/2005/8/layout/vList5"/>
    <dgm:cxn modelId="{013DF586-A4F3-4BF1-8B12-5DF5684FEA6C}" srcId="{5FDE6CB8-7C97-46F4-914E-D9C66D76530B}" destId="{048612B0-B617-40CD-A8A1-0102D0467C72}" srcOrd="2" destOrd="0" parTransId="{C1B42CC4-E19F-43F9-9770-2F1E552B45D3}" sibTransId="{346C5231-0AEB-4063-B916-64356762F54A}"/>
    <dgm:cxn modelId="{1BC5B28F-5CE8-43F2-89CA-62DC7B084AAA}" srcId="{95E33ADC-5BAE-4844-8754-88581C58B709}" destId="{72F381B1-8718-42C3-9A8A-039FC49BF6BA}" srcOrd="0" destOrd="0" parTransId="{E01B18C0-04D4-4F26-B152-ACD521A71A65}" sibTransId="{94359B27-20EA-4F9C-B74C-A83951AE98B1}"/>
    <dgm:cxn modelId="{193B9698-B943-45B6-971F-EF32E08E3A11}" srcId="{39429BE8-6E46-4EC8-AFB0-77E8BB0B8CB8}" destId="{5FDE6CB8-7C97-46F4-914E-D9C66D76530B}" srcOrd="2" destOrd="0" parTransId="{42F34BB1-5D37-4213-9ECB-B31623125BF4}" sibTransId="{BBA1387F-4DC6-47A2-87EE-BDCF406DED44}"/>
    <dgm:cxn modelId="{87D91BB3-2EA5-455F-9C90-072037920D54}" srcId="{52967477-9FE8-433B-967C-1CC7205B05EF}" destId="{A14BCE46-D532-4E03-A7EE-F66F2FEFAD8C}" srcOrd="1" destOrd="0" parTransId="{D35AAA57-C50E-4220-A1FF-9A5CFB539A56}" sibTransId="{11FAC8A9-747D-4BDB-AD17-A7B4C9EF5276}"/>
    <dgm:cxn modelId="{61431EBB-6CE8-4308-837F-9CE336B93897}" type="presOf" srcId="{39429BE8-6E46-4EC8-AFB0-77E8BB0B8CB8}" destId="{9E09F040-C939-4082-B2AA-E885AEEAA432}" srcOrd="0" destOrd="0" presId="urn:microsoft.com/office/officeart/2005/8/layout/vList5"/>
    <dgm:cxn modelId="{43F251C9-95CD-462F-92C8-6EE6CE658D9F}" srcId="{95E33ADC-5BAE-4844-8754-88581C58B709}" destId="{CB4D04E0-EC18-49B7-A6EB-A69E1E602076}" srcOrd="2" destOrd="0" parTransId="{0DB1BA23-09D1-4F86-8447-1D9A63E59B26}" sibTransId="{E7EA6510-5F0E-41D0-8B5D-6A72974EA006}"/>
    <dgm:cxn modelId="{2A6405CA-D7C6-4630-AF8A-7BD4AB4CDC8B}" type="presOf" srcId="{52967477-9FE8-433B-967C-1CC7205B05EF}" destId="{B507A56A-72A8-41E0-B9AD-188D05141537}" srcOrd="0" destOrd="0" presId="urn:microsoft.com/office/officeart/2005/8/layout/vList5"/>
    <dgm:cxn modelId="{F757B9CC-93CC-467E-9CDC-AF857E4AFFE1}" srcId="{5FDE6CB8-7C97-46F4-914E-D9C66D76530B}" destId="{6C451120-2457-4739-A254-5BE651616CDE}" srcOrd="0" destOrd="0" parTransId="{982D998B-0B8F-44E2-8DC5-BDC24284B0E5}" sibTransId="{BA1C0445-970D-4794-B2DF-F92BBA7672A9}"/>
    <dgm:cxn modelId="{05B80ACD-F1C2-46B7-BF0C-41F96DF33314}" type="presOf" srcId="{048612B0-B617-40CD-A8A1-0102D0467C72}" destId="{4154A9C4-C1FE-44C3-AEF1-230BEEB7818E}" srcOrd="0" destOrd="2" presId="urn:microsoft.com/office/officeart/2005/8/layout/vList5"/>
    <dgm:cxn modelId="{F1D8F9D0-5AAB-4FE5-83B9-443CBE376455}" srcId="{5FDE6CB8-7C97-46F4-914E-D9C66D76530B}" destId="{7DAE6358-6E8C-456D-A402-DF584162B9CA}" srcOrd="1" destOrd="0" parTransId="{DA9602F8-1604-4603-8D0C-ABD08663E5F9}" sibTransId="{FDF856A6-354B-4F9C-B9A8-FE4593BB707F}"/>
    <dgm:cxn modelId="{E31D50E0-964F-4DCD-B055-34329782F8FC}" srcId="{52967477-9FE8-433B-967C-1CC7205B05EF}" destId="{B78FBF7D-DD79-46E9-8A3C-53324BAE0AE3}" srcOrd="0" destOrd="0" parTransId="{1386F319-8EB6-4C50-9CCE-CA355F5C1054}" sibTransId="{5751E9E6-B4B1-4FBF-83BB-57E91C77DA6D}"/>
    <dgm:cxn modelId="{F68F22EF-9131-44BD-8230-14E5D8B23DB8}" srcId="{39429BE8-6E46-4EC8-AFB0-77E8BB0B8CB8}" destId="{95E33ADC-5BAE-4844-8754-88581C58B709}" srcOrd="1" destOrd="0" parTransId="{BD7B5829-A2BA-463A-A321-DB412870F2A7}" sibTransId="{0A09B4DE-C963-42CC-B8C7-98BBCFFC5F87}"/>
    <dgm:cxn modelId="{CC83D675-5DDF-438F-85D2-079882C9EE15}" type="presParOf" srcId="{9E09F040-C939-4082-B2AA-E885AEEAA432}" destId="{C835C15A-AA24-47C5-AF3F-19E2BC8E0A8C}" srcOrd="0" destOrd="0" presId="urn:microsoft.com/office/officeart/2005/8/layout/vList5"/>
    <dgm:cxn modelId="{6FC3E462-08B3-4585-9AF1-51B764C592DA}" type="presParOf" srcId="{C835C15A-AA24-47C5-AF3F-19E2BC8E0A8C}" destId="{B507A56A-72A8-41E0-B9AD-188D05141537}" srcOrd="0" destOrd="0" presId="urn:microsoft.com/office/officeart/2005/8/layout/vList5"/>
    <dgm:cxn modelId="{E2C17009-8F3C-455B-A1FC-641C89C87ACE}" type="presParOf" srcId="{C835C15A-AA24-47C5-AF3F-19E2BC8E0A8C}" destId="{032FD971-9258-417F-A14D-060E33283442}" srcOrd="1" destOrd="0" presId="urn:microsoft.com/office/officeart/2005/8/layout/vList5"/>
    <dgm:cxn modelId="{DDEFE965-280C-40ED-8B54-A8ACE723912E}" type="presParOf" srcId="{9E09F040-C939-4082-B2AA-E885AEEAA432}" destId="{9384788F-CD91-4D78-A4A6-775C242E8E50}" srcOrd="1" destOrd="0" presId="urn:microsoft.com/office/officeart/2005/8/layout/vList5"/>
    <dgm:cxn modelId="{0552D083-E728-4454-B7FE-EE578B81D946}" type="presParOf" srcId="{9E09F040-C939-4082-B2AA-E885AEEAA432}" destId="{7F1D6D04-2805-41B8-8B29-BCABD59B4A30}" srcOrd="2" destOrd="0" presId="urn:microsoft.com/office/officeart/2005/8/layout/vList5"/>
    <dgm:cxn modelId="{49AD98AC-44F1-443B-B936-395E21544879}" type="presParOf" srcId="{7F1D6D04-2805-41B8-8B29-BCABD59B4A30}" destId="{11683053-5C2D-4769-86B7-AC7B2BCFBE52}" srcOrd="0" destOrd="0" presId="urn:microsoft.com/office/officeart/2005/8/layout/vList5"/>
    <dgm:cxn modelId="{91C6FA3C-BAB8-4A96-B1A8-4CCA9223ED7D}" type="presParOf" srcId="{7F1D6D04-2805-41B8-8B29-BCABD59B4A30}" destId="{18AF9135-9044-4133-B4E5-3E34833D46A7}" srcOrd="1" destOrd="0" presId="urn:microsoft.com/office/officeart/2005/8/layout/vList5"/>
    <dgm:cxn modelId="{4A35E35E-658D-4001-9358-F1DF438309DD}" type="presParOf" srcId="{9E09F040-C939-4082-B2AA-E885AEEAA432}" destId="{FEC9C645-D3D5-42BB-A419-B8063079E90B}" srcOrd="3" destOrd="0" presId="urn:microsoft.com/office/officeart/2005/8/layout/vList5"/>
    <dgm:cxn modelId="{0711D5F0-6038-4760-98A9-8036E3EBEAF7}" type="presParOf" srcId="{9E09F040-C939-4082-B2AA-E885AEEAA432}" destId="{FBBC8683-83ED-405D-8991-8F2F35C65176}" srcOrd="4" destOrd="0" presId="urn:microsoft.com/office/officeart/2005/8/layout/vList5"/>
    <dgm:cxn modelId="{F028A6AA-143A-4D65-81F5-385960ED06B2}" type="presParOf" srcId="{FBBC8683-83ED-405D-8991-8F2F35C65176}" destId="{6865780D-2FDD-4D3D-8C82-048C5F272A7C}" srcOrd="0" destOrd="0" presId="urn:microsoft.com/office/officeart/2005/8/layout/vList5"/>
    <dgm:cxn modelId="{42902665-5974-4A65-A325-227B3185A36F}" type="presParOf" srcId="{FBBC8683-83ED-405D-8991-8F2F35C65176}" destId="{4154A9C4-C1FE-44C3-AEF1-230BEEB781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2454E9-D465-4FE8-84A5-369D273956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4F9B743-F0F9-49C1-970F-1DF54ACE2C8C}">
      <dgm:prSet phldrT="[Text]"/>
      <dgm:spPr/>
      <dgm:t>
        <a:bodyPr/>
        <a:lstStyle/>
        <a:p>
          <a:r>
            <a:rPr lang="en-GB" dirty="0"/>
            <a:t>LEARN</a:t>
          </a:r>
        </a:p>
      </dgm:t>
    </dgm:pt>
    <dgm:pt modelId="{E44413C3-788D-4368-9E91-4974EDD48F6D}" type="parTrans" cxnId="{E0AD2BA3-0944-4AC8-8102-E271D3956BB2}">
      <dgm:prSet/>
      <dgm:spPr/>
      <dgm:t>
        <a:bodyPr/>
        <a:lstStyle/>
        <a:p>
          <a:endParaRPr lang="en-GB"/>
        </a:p>
      </dgm:t>
    </dgm:pt>
    <dgm:pt modelId="{0A2D0205-817F-40B4-BA03-3109F8AD7189}" type="sibTrans" cxnId="{E0AD2BA3-0944-4AC8-8102-E271D3956BB2}">
      <dgm:prSet/>
      <dgm:spPr/>
      <dgm:t>
        <a:bodyPr/>
        <a:lstStyle/>
        <a:p>
          <a:endParaRPr lang="en-GB"/>
        </a:p>
      </dgm:t>
    </dgm:pt>
    <dgm:pt modelId="{E7BC8702-9FD8-4A70-957B-8EE53A68252D}">
      <dgm:prSet phldrT="[Text]"/>
      <dgm:spPr/>
      <dgm:t>
        <a:bodyPr/>
        <a:lstStyle/>
        <a:p>
          <a:r>
            <a:rPr lang="en-GB" dirty="0"/>
            <a:t>Staff training with New Routes</a:t>
          </a:r>
        </a:p>
      </dgm:t>
    </dgm:pt>
    <dgm:pt modelId="{79FC7F23-E5DB-4868-9B51-70F53D7D5378}" type="parTrans" cxnId="{FEBA4224-3B6B-451E-8058-ADC473D76CF5}">
      <dgm:prSet/>
      <dgm:spPr/>
      <dgm:t>
        <a:bodyPr/>
        <a:lstStyle/>
        <a:p>
          <a:endParaRPr lang="en-GB"/>
        </a:p>
      </dgm:t>
    </dgm:pt>
    <dgm:pt modelId="{BC690108-5914-44AC-860A-3E58D139B7F0}" type="sibTrans" cxnId="{FEBA4224-3B6B-451E-8058-ADC473D76CF5}">
      <dgm:prSet/>
      <dgm:spPr/>
      <dgm:t>
        <a:bodyPr/>
        <a:lstStyle/>
        <a:p>
          <a:endParaRPr lang="en-GB"/>
        </a:p>
      </dgm:t>
    </dgm:pt>
    <dgm:pt modelId="{07C59126-3681-4586-9B3D-9FF09C94C644}">
      <dgm:prSet phldrT="[Text]"/>
      <dgm:spPr/>
      <dgm:t>
        <a:bodyPr/>
        <a:lstStyle/>
        <a:p>
          <a:r>
            <a:rPr lang="en-GB" dirty="0"/>
            <a:t>School trip to Strangers’ Hall</a:t>
          </a:r>
        </a:p>
      </dgm:t>
    </dgm:pt>
    <dgm:pt modelId="{E58135D0-4D53-4C3F-8C5B-4CE6D8A586BD}" type="parTrans" cxnId="{2E518262-DA34-46A7-B715-C3348C80B95E}">
      <dgm:prSet/>
      <dgm:spPr/>
      <dgm:t>
        <a:bodyPr/>
        <a:lstStyle/>
        <a:p>
          <a:endParaRPr lang="en-GB"/>
        </a:p>
      </dgm:t>
    </dgm:pt>
    <dgm:pt modelId="{B3DF94D0-874F-4050-B909-EAC08E1C7F04}" type="sibTrans" cxnId="{2E518262-DA34-46A7-B715-C3348C80B95E}">
      <dgm:prSet/>
      <dgm:spPr/>
      <dgm:t>
        <a:bodyPr/>
        <a:lstStyle/>
        <a:p>
          <a:endParaRPr lang="en-GB"/>
        </a:p>
      </dgm:t>
    </dgm:pt>
    <dgm:pt modelId="{24E8A0FA-AF19-4A36-9391-C820D86FE8ED}">
      <dgm:prSet phldrT="[Text]"/>
      <dgm:spPr/>
      <dgm:t>
        <a:bodyPr/>
        <a:lstStyle/>
        <a:p>
          <a:r>
            <a:rPr lang="en-GB" dirty="0"/>
            <a:t>Day off curriculum for A Day of Welcome</a:t>
          </a:r>
        </a:p>
      </dgm:t>
    </dgm:pt>
    <dgm:pt modelId="{578E2FD8-1438-4380-BC51-0A7B24960A6C}" type="parTrans" cxnId="{1D2DA29F-3A15-48B9-A077-204243C8268D}">
      <dgm:prSet/>
      <dgm:spPr/>
      <dgm:t>
        <a:bodyPr/>
        <a:lstStyle/>
        <a:p>
          <a:endParaRPr lang="en-GB"/>
        </a:p>
      </dgm:t>
    </dgm:pt>
    <dgm:pt modelId="{18717A07-595E-49A5-862C-531A04CD7873}" type="sibTrans" cxnId="{1D2DA29F-3A15-48B9-A077-204243C8268D}">
      <dgm:prSet/>
      <dgm:spPr/>
      <dgm:t>
        <a:bodyPr/>
        <a:lstStyle/>
        <a:p>
          <a:endParaRPr lang="en-GB"/>
        </a:p>
      </dgm:t>
    </dgm:pt>
    <dgm:pt modelId="{92ED65C5-DFF1-447D-8DA5-D8C3BF6B1075}">
      <dgm:prSet phldrT="[Text]"/>
      <dgm:spPr/>
      <dgm:t>
        <a:bodyPr/>
        <a:lstStyle/>
        <a:p>
          <a:r>
            <a:rPr lang="en-GB" dirty="0"/>
            <a:t>Seek approval for SoS from governors</a:t>
          </a:r>
        </a:p>
      </dgm:t>
    </dgm:pt>
    <dgm:pt modelId="{8AE624D4-FAA4-42BC-8ACC-502FB1A45092}" type="parTrans" cxnId="{5054C78F-DDBF-493F-A7B3-EA77B67F1D96}">
      <dgm:prSet/>
      <dgm:spPr/>
      <dgm:t>
        <a:bodyPr/>
        <a:lstStyle/>
        <a:p>
          <a:endParaRPr lang="en-GB"/>
        </a:p>
      </dgm:t>
    </dgm:pt>
    <dgm:pt modelId="{6C84C88E-EAE9-4D21-9789-22FB59D91593}" type="sibTrans" cxnId="{5054C78F-DDBF-493F-A7B3-EA77B67F1D96}">
      <dgm:prSet/>
      <dgm:spPr/>
      <dgm:t>
        <a:bodyPr/>
        <a:lstStyle/>
        <a:p>
          <a:endParaRPr lang="en-GB"/>
        </a:p>
      </dgm:t>
    </dgm:pt>
    <dgm:pt modelId="{365EB458-442C-428C-80D0-D73F89C2DBE7}">
      <dgm:prSet phldrT="[Text]"/>
      <dgm:spPr/>
      <dgm:t>
        <a:bodyPr/>
        <a:lstStyle/>
        <a:p>
          <a:r>
            <a:rPr lang="en-GB" dirty="0"/>
            <a:t>Welcome cards for Syria, Afghan, Ukrainian and Asylum seeker families resettling in Norfolk</a:t>
          </a:r>
        </a:p>
      </dgm:t>
    </dgm:pt>
    <dgm:pt modelId="{3E1E65E0-5295-4FF6-AB35-19E2D3286D8F}" type="parTrans" cxnId="{2B3B9366-766D-41C4-9888-F8089DA8E3DA}">
      <dgm:prSet/>
      <dgm:spPr/>
      <dgm:t>
        <a:bodyPr/>
        <a:lstStyle/>
        <a:p>
          <a:endParaRPr lang="en-GB"/>
        </a:p>
      </dgm:t>
    </dgm:pt>
    <dgm:pt modelId="{18AC08AF-85BD-4FAE-A87F-B231312269C4}" type="sibTrans" cxnId="{2B3B9366-766D-41C4-9888-F8089DA8E3DA}">
      <dgm:prSet/>
      <dgm:spPr/>
      <dgm:t>
        <a:bodyPr/>
        <a:lstStyle/>
        <a:p>
          <a:endParaRPr lang="en-GB"/>
        </a:p>
      </dgm:t>
    </dgm:pt>
    <dgm:pt modelId="{2032BD3E-5570-4BCF-AE83-F4B9D6FA1BAF}">
      <dgm:prSet phldrT="[Text]"/>
      <dgm:spPr/>
      <dgm:t>
        <a:bodyPr/>
        <a:lstStyle/>
        <a:p>
          <a:r>
            <a:rPr lang="en-GB" dirty="0"/>
            <a:t>Classes named after famous refugees</a:t>
          </a:r>
        </a:p>
      </dgm:t>
    </dgm:pt>
    <dgm:pt modelId="{E4168451-E59B-40A4-916D-CDF43357D9F2}" type="parTrans" cxnId="{CB41E37F-1454-4C19-9127-893C55D83777}">
      <dgm:prSet/>
      <dgm:spPr/>
      <dgm:t>
        <a:bodyPr/>
        <a:lstStyle/>
        <a:p>
          <a:endParaRPr lang="en-GB"/>
        </a:p>
      </dgm:t>
    </dgm:pt>
    <dgm:pt modelId="{1EA5805D-D343-4EF3-A5D9-E25183E19478}" type="sibTrans" cxnId="{CB41E37F-1454-4C19-9127-893C55D83777}">
      <dgm:prSet/>
      <dgm:spPr/>
      <dgm:t>
        <a:bodyPr/>
        <a:lstStyle/>
        <a:p>
          <a:endParaRPr lang="en-GB"/>
        </a:p>
      </dgm:t>
    </dgm:pt>
    <dgm:pt modelId="{F2DAC4D8-75A5-4B10-9CFA-7FDCBF2B84F1}">
      <dgm:prSet phldrT="[Text]"/>
      <dgm:spPr/>
      <dgm:t>
        <a:bodyPr/>
        <a:lstStyle/>
        <a:p>
          <a:r>
            <a:rPr lang="en-GB" dirty="0"/>
            <a:t>Norfolk Record Office workshop on Norfolk’s history as a place of sanctuary</a:t>
          </a:r>
        </a:p>
      </dgm:t>
    </dgm:pt>
    <dgm:pt modelId="{574B3B22-FE2E-46C6-8696-02CED0F72B15}" type="parTrans" cxnId="{93D2262A-E552-46C5-897B-FB6382806725}">
      <dgm:prSet/>
      <dgm:spPr/>
      <dgm:t>
        <a:bodyPr/>
        <a:lstStyle/>
        <a:p>
          <a:endParaRPr lang="en-GB"/>
        </a:p>
      </dgm:t>
    </dgm:pt>
    <dgm:pt modelId="{BDADE0FD-81AD-414E-9F7A-52467363ABB4}" type="sibTrans" cxnId="{93D2262A-E552-46C5-897B-FB6382806725}">
      <dgm:prSet/>
      <dgm:spPr/>
      <dgm:t>
        <a:bodyPr/>
        <a:lstStyle/>
        <a:p>
          <a:endParaRPr lang="en-GB"/>
        </a:p>
      </dgm:t>
    </dgm:pt>
    <dgm:pt modelId="{4A0B7EC6-1144-4483-BF9E-E28E3C034AC2}">
      <dgm:prSet phldrT="[Text]"/>
      <dgm:spPr/>
      <dgm:t>
        <a:bodyPr/>
        <a:lstStyle/>
        <a:p>
          <a:r>
            <a:rPr lang="en-GB" dirty="0"/>
            <a:t>Assemblies on topic</a:t>
          </a:r>
        </a:p>
      </dgm:t>
    </dgm:pt>
    <dgm:pt modelId="{E02FDCFF-6C41-49D5-976B-5BF5E918479E}" type="parTrans" cxnId="{924EFAB9-BCFE-48E8-8304-1EAF697204ED}">
      <dgm:prSet/>
      <dgm:spPr/>
      <dgm:t>
        <a:bodyPr/>
        <a:lstStyle/>
        <a:p>
          <a:endParaRPr lang="en-GB"/>
        </a:p>
      </dgm:t>
    </dgm:pt>
    <dgm:pt modelId="{8FD3690C-7A0F-4BD1-BDC8-5E24BCB3D9DA}" type="sibTrans" cxnId="{924EFAB9-BCFE-48E8-8304-1EAF697204ED}">
      <dgm:prSet/>
      <dgm:spPr/>
      <dgm:t>
        <a:bodyPr/>
        <a:lstStyle/>
        <a:p>
          <a:endParaRPr lang="en-GB"/>
        </a:p>
      </dgm:t>
    </dgm:pt>
    <dgm:pt modelId="{12737E84-C1EB-44B6-98E6-C627E0B9A646}" type="pres">
      <dgm:prSet presAssocID="{162454E9-D465-4FE8-84A5-369D273956D5}" presName="Name0" presStyleCnt="0">
        <dgm:presLayoutVars>
          <dgm:dir/>
          <dgm:animLvl val="lvl"/>
          <dgm:resizeHandles val="exact"/>
        </dgm:presLayoutVars>
      </dgm:prSet>
      <dgm:spPr/>
    </dgm:pt>
    <dgm:pt modelId="{A4F32180-616B-4EF3-AC8C-A451E4D1ED17}" type="pres">
      <dgm:prSet presAssocID="{A4F9B743-F0F9-49C1-970F-1DF54ACE2C8C}" presName="composite" presStyleCnt="0"/>
      <dgm:spPr/>
    </dgm:pt>
    <dgm:pt modelId="{4857DD18-5557-4C7A-93D2-7FB9BBDFA0CD}" type="pres">
      <dgm:prSet presAssocID="{A4F9B743-F0F9-49C1-970F-1DF54ACE2C8C}" presName="parTx" presStyleLbl="alignNode1" presStyleIdx="0" presStyleCnt="1">
        <dgm:presLayoutVars>
          <dgm:chMax val="0"/>
          <dgm:chPref val="0"/>
          <dgm:bulletEnabled val="1"/>
        </dgm:presLayoutVars>
      </dgm:prSet>
      <dgm:spPr/>
    </dgm:pt>
    <dgm:pt modelId="{1FD4F263-7CC3-43C7-80B4-C4C050573764}" type="pres">
      <dgm:prSet presAssocID="{A4F9B743-F0F9-49C1-970F-1DF54ACE2C8C}" presName="desTx" presStyleLbl="alignAccFollowNode1" presStyleIdx="0" presStyleCnt="1" custLinFactNeighborX="2555">
        <dgm:presLayoutVars>
          <dgm:bulletEnabled val="1"/>
        </dgm:presLayoutVars>
      </dgm:prSet>
      <dgm:spPr/>
    </dgm:pt>
  </dgm:ptLst>
  <dgm:cxnLst>
    <dgm:cxn modelId="{FEBA4224-3B6B-451E-8058-ADC473D76CF5}" srcId="{A4F9B743-F0F9-49C1-970F-1DF54ACE2C8C}" destId="{E7BC8702-9FD8-4A70-957B-8EE53A68252D}" srcOrd="0" destOrd="0" parTransId="{79FC7F23-E5DB-4868-9B51-70F53D7D5378}" sibTransId="{BC690108-5914-44AC-860A-3E58D139B7F0}"/>
    <dgm:cxn modelId="{93D2262A-E552-46C5-897B-FB6382806725}" srcId="{A4F9B743-F0F9-49C1-970F-1DF54ACE2C8C}" destId="{F2DAC4D8-75A5-4B10-9CFA-7FDCBF2B84F1}" srcOrd="6" destOrd="0" parTransId="{574B3B22-FE2E-46C6-8696-02CED0F72B15}" sibTransId="{BDADE0FD-81AD-414E-9F7A-52467363ABB4}"/>
    <dgm:cxn modelId="{2E518262-DA34-46A7-B715-C3348C80B95E}" srcId="{A4F9B743-F0F9-49C1-970F-1DF54ACE2C8C}" destId="{07C59126-3681-4586-9B3D-9FF09C94C644}" srcOrd="5" destOrd="0" parTransId="{E58135D0-4D53-4C3F-8C5B-4CE6D8A586BD}" sibTransId="{B3DF94D0-874F-4050-B909-EAC08E1C7F04}"/>
    <dgm:cxn modelId="{31346165-EA93-4375-8F05-7866893D1208}" type="presOf" srcId="{162454E9-D465-4FE8-84A5-369D273956D5}" destId="{12737E84-C1EB-44B6-98E6-C627E0B9A646}" srcOrd="0" destOrd="0" presId="urn:microsoft.com/office/officeart/2005/8/layout/hList1"/>
    <dgm:cxn modelId="{2B3B9366-766D-41C4-9888-F8089DA8E3DA}" srcId="{A4F9B743-F0F9-49C1-970F-1DF54ACE2C8C}" destId="{365EB458-442C-428C-80D0-D73F89C2DBE7}" srcOrd="3" destOrd="0" parTransId="{3E1E65E0-5295-4FF6-AB35-19E2D3286D8F}" sibTransId="{18AC08AF-85BD-4FAE-A87F-B231312269C4}"/>
    <dgm:cxn modelId="{25D4B966-A705-496A-A677-90CB8966765A}" type="presOf" srcId="{07C59126-3681-4586-9B3D-9FF09C94C644}" destId="{1FD4F263-7CC3-43C7-80B4-C4C050573764}" srcOrd="0" destOrd="5" presId="urn:microsoft.com/office/officeart/2005/8/layout/hList1"/>
    <dgm:cxn modelId="{5E52CD68-F765-4AFC-940A-B50BF831FD70}" type="presOf" srcId="{E7BC8702-9FD8-4A70-957B-8EE53A68252D}" destId="{1FD4F263-7CC3-43C7-80B4-C4C050573764}" srcOrd="0" destOrd="0" presId="urn:microsoft.com/office/officeart/2005/8/layout/hList1"/>
    <dgm:cxn modelId="{CB41E37F-1454-4C19-9127-893C55D83777}" srcId="{A4F9B743-F0F9-49C1-970F-1DF54ACE2C8C}" destId="{2032BD3E-5570-4BCF-AE83-F4B9D6FA1BAF}" srcOrd="4" destOrd="0" parTransId="{E4168451-E59B-40A4-916D-CDF43357D9F2}" sibTransId="{1EA5805D-D343-4EF3-A5D9-E25183E19478}"/>
    <dgm:cxn modelId="{5054C78F-DDBF-493F-A7B3-EA77B67F1D96}" srcId="{A4F9B743-F0F9-49C1-970F-1DF54ACE2C8C}" destId="{92ED65C5-DFF1-447D-8DA5-D8C3BF6B1075}" srcOrd="2" destOrd="0" parTransId="{8AE624D4-FAA4-42BC-8ACC-502FB1A45092}" sibTransId="{6C84C88E-EAE9-4D21-9789-22FB59D91593}"/>
    <dgm:cxn modelId="{4D718899-25AA-40F9-8665-87DBF0E76870}" type="presOf" srcId="{F2DAC4D8-75A5-4B10-9CFA-7FDCBF2B84F1}" destId="{1FD4F263-7CC3-43C7-80B4-C4C050573764}" srcOrd="0" destOrd="6" presId="urn:microsoft.com/office/officeart/2005/8/layout/hList1"/>
    <dgm:cxn modelId="{1D2DA29F-3A15-48B9-A077-204243C8268D}" srcId="{A4F9B743-F0F9-49C1-970F-1DF54ACE2C8C}" destId="{24E8A0FA-AF19-4A36-9391-C820D86FE8ED}" srcOrd="1" destOrd="0" parTransId="{578E2FD8-1438-4380-BC51-0A7B24960A6C}" sibTransId="{18717A07-595E-49A5-862C-531A04CD7873}"/>
    <dgm:cxn modelId="{E0AD2BA3-0944-4AC8-8102-E271D3956BB2}" srcId="{162454E9-D465-4FE8-84A5-369D273956D5}" destId="{A4F9B743-F0F9-49C1-970F-1DF54ACE2C8C}" srcOrd="0" destOrd="0" parTransId="{E44413C3-788D-4368-9E91-4974EDD48F6D}" sibTransId="{0A2D0205-817F-40B4-BA03-3109F8AD7189}"/>
    <dgm:cxn modelId="{C8C559AF-B536-4668-B429-2531019A63D4}" type="presOf" srcId="{24E8A0FA-AF19-4A36-9391-C820D86FE8ED}" destId="{1FD4F263-7CC3-43C7-80B4-C4C050573764}" srcOrd="0" destOrd="1" presId="urn:microsoft.com/office/officeart/2005/8/layout/hList1"/>
    <dgm:cxn modelId="{924EFAB9-BCFE-48E8-8304-1EAF697204ED}" srcId="{A4F9B743-F0F9-49C1-970F-1DF54ACE2C8C}" destId="{4A0B7EC6-1144-4483-BF9E-E28E3C034AC2}" srcOrd="7" destOrd="0" parTransId="{E02FDCFF-6C41-49D5-976B-5BF5E918479E}" sibTransId="{8FD3690C-7A0F-4BD1-BDC8-5E24BCB3D9DA}"/>
    <dgm:cxn modelId="{F0B4A2BD-585B-4127-9539-9C9144B933E0}" type="presOf" srcId="{A4F9B743-F0F9-49C1-970F-1DF54ACE2C8C}" destId="{4857DD18-5557-4C7A-93D2-7FB9BBDFA0CD}" srcOrd="0" destOrd="0" presId="urn:microsoft.com/office/officeart/2005/8/layout/hList1"/>
    <dgm:cxn modelId="{912C74D3-4E63-4D12-9201-EC3A2FE072C0}" type="presOf" srcId="{2032BD3E-5570-4BCF-AE83-F4B9D6FA1BAF}" destId="{1FD4F263-7CC3-43C7-80B4-C4C050573764}" srcOrd="0" destOrd="4" presId="urn:microsoft.com/office/officeart/2005/8/layout/hList1"/>
    <dgm:cxn modelId="{BF4948D9-44E9-4E26-91E2-3609592934DB}" type="presOf" srcId="{365EB458-442C-428C-80D0-D73F89C2DBE7}" destId="{1FD4F263-7CC3-43C7-80B4-C4C050573764}" srcOrd="0" destOrd="3" presId="urn:microsoft.com/office/officeart/2005/8/layout/hList1"/>
    <dgm:cxn modelId="{7482FADD-0B72-4350-83DA-6FD0AA3D717D}" type="presOf" srcId="{4A0B7EC6-1144-4483-BF9E-E28E3C034AC2}" destId="{1FD4F263-7CC3-43C7-80B4-C4C050573764}" srcOrd="0" destOrd="7" presId="urn:microsoft.com/office/officeart/2005/8/layout/hList1"/>
    <dgm:cxn modelId="{316E80FF-723A-4BFB-BEF4-FD54B1C923CA}" type="presOf" srcId="{92ED65C5-DFF1-447D-8DA5-D8C3BF6B1075}" destId="{1FD4F263-7CC3-43C7-80B4-C4C050573764}" srcOrd="0" destOrd="2" presId="urn:microsoft.com/office/officeart/2005/8/layout/hList1"/>
    <dgm:cxn modelId="{B264649B-12D9-4D96-9F34-BA4CD4D68B7E}" type="presParOf" srcId="{12737E84-C1EB-44B6-98E6-C627E0B9A646}" destId="{A4F32180-616B-4EF3-AC8C-A451E4D1ED17}" srcOrd="0" destOrd="0" presId="urn:microsoft.com/office/officeart/2005/8/layout/hList1"/>
    <dgm:cxn modelId="{45268C05-38A7-46B6-89AB-33EDF4C21574}" type="presParOf" srcId="{A4F32180-616B-4EF3-AC8C-A451E4D1ED17}" destId="{4857DD18-5557-4C7A-93D2-7FB9BBDFA0CD}" srcOrd="0" destOrd="0" presId="urn:microsoft.com/office/officeart/2005/8/layout/hList1"/>
    <dgm:cxn modelId="{F962DBA5-7035-484D-B9AD-48DC5CFE7F7A}" type="presParOf" srcId="{A4F32180-616B-4EF3-AC8C-A451E4D1ED17}" destId="{1FD4F263-7CC3-43C7-80B4-C4C05057376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2454E9-D465-4FE8-84A5-369D273956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4F9B743-F0F9-49C1-970F-1DF54ACE2C8C}">
      <dgm:prSet phldrT="[Text]"/>
      <dgm:spPr/>
      <dgm:t>
        <a:bodyPr/>
        <a:lstStyle/>
        <a:p>
          <a:r>
            <a:rPr lang="en-GB" dirty="0"/>
            <a:t>LEARN</a:t>
          </a:r>
        </a:p>
      </dgm:t>
    </dgm:pt>
    <dgm:pt modelId="{E44413C3-788D-4368-9E91-4974EDD48F6D}" type="parTrans" cxnId="{E0AD2BA3-0944-4AC8-8102-E271D3956BB2}">
      <dgm:prSet/>
      <dgm:spPr/>
      <dgm:t>
        <a:bodyPr/>
        <a:lstStyle/>
        <a:p>
          <a:endParaRPr lang="en-GB"/>
        </a:p>
      </dgm:t>
    </dgm:pt>
    <dgm:pt modelId="{0A2D0205-817F-40B4-BA03-3109F8AD7189}" type="sibTrans" cxnId="{E0AD2BA3-0944-4AC8-8102-E271D3956BB2}">
      <dgm:prSet/>
      <dgm:spPr/>
      <dgm:t>
        <a:bodyPr/>
        <a:lstStyle/>
        <a:p>
          <a:endParaRPr lang="en-GB"/>
        </a:p>
      </dgm:t>
    </dgm:pt>
    <dgm:pt modelId="{E7BC8702-9FD8-4A70-957B-8EE53A68252D}">
      <dgm:prSet phldrT="[Text]"/>
      <dgm:spPr/>
      <dgm:t>
        <a:bodyPr/>
        <a:lstStyle/>
        <a:p>
          <a:r>
            <a:rPr lang="en-GB" dirty="0"/>
            <a:t>Staff training with New Routes</a:t>
          </a:r>
        </a:p>
      </dgm:t>
    </dgm:pt>
    <dgm:pt modelId="{79FC7F23-E5DB-4868-9B51-70F53D7D5378}" type="parTrans" cxnId="{FEBA4224-3B6B-451E-8058-ADC473D76CF5}">
      <dgm:prSet/>
      <dgm:spPr/>
      <dgm:t>
        <a:bodyPr/>
        <a:lstStyle/>
        <a:p>
          <a:endParaRPr lang="en-GB"/>
        </a:p>
      </dgm:t>
    </dgm:pt>
    <dgm:pt modelId="{BC690108-5914-44AC-860A-3E58D139B7F0}" type="sibTrans" cxnId="{FEBA4224-3B6B-451E-8058-ADC473D76CF5}">
      <dgm:prSet/>
      <dgm:spPr/>
      <dgm:t>
        <a:bodyPr/>
        <a:lstStyle/>
        <a:p>
          <a:endParaRPr lang="en-GB"/>
        </a:p>
      </dgm:t>
    </dgm:pt>
    <dgm:pt modelId="{07C59126-3681-4586-9B3D-9FF09C94C644}">
      <dgm:prSet phldrT="[Text]"/>
      <dgm:spPr/>
      <dgm:t>
        <a:bodyPr/>
        <a:lstStyle/>
        <a:p>
          <a:r>
            <a:rPr lang="en-GB" dirty="0"/>
            <a:t>School trip to Strangers’ Hall</a:t>
          </a:r>
        </a:p>
      </dgm:t>
    </dgm:pt>
    <dgm:pt modelId="{E58135D0-4D53-4C3F-8C5B-4CE6D8A586BD}" type="parTrans" cxnId="{2E518262-DA34-46A7-B715-C3348C80B95E}">
      <dgm:prSet/>
      <dgm:spPr/>
      <dgm:t>
        <a:bodyPr/>
        <a:lstStyle/>
        <a:p>
          <a:endParaRPr lang="en-GB"/>
        </a:p>
      </dgm:t>
    </dgm:pt>
    <dgm:pt modelId="{B3DF94D0-874F-4050-B909-EAC08E1C7F04}" type="sibTrans" cxnId="{2E518262-DA34-46A7-B715-C3348C80B95E}">
      <dgm:prSet/>
      <dgm:spPr/>
      <dgm:t>
        <a:bodyPr/>
        <a:lstStyle/>
        <a:p>
          <a:endParaRPr lang="en-GB"/>
        </a:p>
      </dgm:t>
    </dgm:pt>
    <dgm:pt modelId="{1D456C0D-CD65-489A-B39A-DB3B7BCCAC22}">
      <dgm:prSet phldrT="[Text]"/>
      <dgm:spPr/>
      <dgm:t>
        <a:bodyPr/>
        <a:lstStyle/>
        <a:p>
          <a:r>
            <a:rPr lang="en-GB" dirty="0"/>
            <a:t>EMBED</a:t>
          </a:r>
        </a:p>
      </dgm:t>
    </dgm:pt>
    <dgm:pt modelId="{D01E91DC-E418-40CD-AF18-889A6CD72DE5}" type="parTrans" cxnId="{56A055D0-F7F2-49C8-9485-AF652B35787E}">
      <dgm:prSet/>
      <dgm:spPr/>
      <dgm:t>
        <a:bodyPr/>
        <a:lstStyle/>
        <a:p>
          <a:endParaRPr lang="en-GB"/>
        </a:p>
      </dgm:t>
    </dgm:pt>
    <dgm:pt modelId="{48C3161F-885C-436E-92B0-3983F04AAD04}" type="sibTrans" cxnId="{56A055D0-F7F2-49C8-9485-AF652B35787E}">
      <dgm:prSet/>
      <dgm:spPr/>
      <dgm:t>
        <a:bodyPr/>
        <a:lstStyle/>
        <a:p>
          <a:endParaRPr lang="en-GB"/>
        </a:p>
      </dgm:t>
    </dgm:pt>
    <dgm:pt modelId="{6BD33601-FD9B-4305-B712-C3E520BC33B1}">
      <dgm:prSet phldrT="[Text]"/>
      <dgm:spPr/>
      <dgm:t>
        <a:bodyPr/>
        <a:lstStyle/>
        <a:p>
          <a:r>
            <a:rPr lang="en-GB" dirty="0"/>
            <a:t>Mentor local refugees into employment</a:t>
          </a:r>
        </a:p>
      </dgm:t>
    </dgm:pt>
    <dgm:pt modelId="{76F54926-BE7E-4C6B-A09A-02F0A51D88F9}" type="parTrans" cxnId="{134C3B4C-C327-46AD-8136-4199684D9ACB}">
      <dgm:prSet/>
      <dgm:spPr/>
      <dgm:t>
        <a:bodyPr/>
        <a:lstStyle/>
        <a:p>
          <a:endParaRPr lang="en-GB"/>
        </a:p>
      </dgm:t>
    </dgm:pt>
    <dgm:pt modelId="{6CCE0C1B-8301-4971-9C52-F7ADA9037BEB}" type="sibTrans" cxnId="{134C3B4C-C327-46AD-8136-4199684D9ACB}">
      <dgm:prSet/>
      <dgm:spPr/>
      <dgm:t>
        <a:bodyPr/>
        <a:lstStyle/>
        <a:p>
          <a:endParaRPr lang="en-GB"/>
        </a:p>
      </dgm:t>
    </dgm:pt>
    <dgm:pt modelId="{2CCF53FB-76AE-4902-9A07-14EBDF1F3EA9}">
      <dgm:prSet phldrT="[Text]"/>
      <dgm:spPr/>
      <dgm:t>
        <a:bodyPr/>
        <a:lstStyle/>
        <a:p>
          <a:r>
            <a:rPr lang="en-GB" dirty="0"/>
            <a:t>Pupil voice to shape SoS in your setting – School Council</a:t>
          </a:r>
        </a:p>
      </dgm:t>
    </dgm:pt>
    <dgm:pt modelId="{8B7F7D29-CD55-462F-8E47-7FF146789085}" type="parTrans" cxnId="{11117F44-9EB0-46A6-B867-79E932FF46CA}">
      <dgm:prSet/>
      <dgm:spPr/>
      <dgm:t>
        <a:bodyPr/>
        <a:lstStyle/>
        <a:p>
          <a:endParaRPr lang="en-GB"/>
        </a:p>
      </dgm:t>
    </dgm:pt>
    <dgm:pt modelId="{C323516B-8C92-4819-A330-EAECD69F23F0}" type="sibTrans" cxnId="{11117F44-9EB0-46A6-B867-79E932FF46CA}">
      <dgm:prSet/>
      <dgm:spPr/>
      <dgm:t>
        <a:bodyPr/>
        <a:lstStyle/>
        <a:p>
          <a:endParaRPr lang="en-GB"/>
        </a:p>
      </dgm:t>
    </dgm:pt>
    <dgm:pt modelId="{24E8A0FA-AF19-4A36-9391-C820D86FE8ED}">
      <dgm:prSet phldrT="[Text]"/>
      <dgm:spPr/>
      <dgm:t>
        <a:bodyPr/>
        <a:lstStyle/>
        <a:p>
          <a:r>
            <a:rPr lang="en-GB" dirty="0"/>
            <a:t>Day off curriculum for A Day of Welcome</a:t>
          </a:r>
        </a:p>
      </dgm:t>
    </dgm:pt>
    <dgm:pt modelId="{578E2FD8-1438-4380-BC51-0A7B24960A6C}" type="parTrans" cxnId="{1D2DA29F-3A15-48B9-A077-204243C8268D}">
      <dgm:prSet/>
      <dgm:spPr/>
      <dgm:t>
        <a:bodyPr/>
        <a:lstStyle/>
        <a:p>
          <a:endParaRPr lang="en-GB"/>
        </a:p>
      </dgm:t>
    </dgm:pt>
    <dgm:pt modelId="{18717A07-595E-49A5-862C-531A04CD7873}" type="sibTrans" cxnId="{1D2DA29F-3A15-48B9-A077-204243C8268D}">
      <dgm:prSet/>
      <dgm:spPr/>
      <dgm:t>
        <a:bodyPr/>
        <a:lstStyle/>
        <a:p>
          <a:endParaRPr lang="en-GB"/>
        </a:p>
      </dgm:t>
    </dgm:pt>
    <dgm:pt modelId="{92ED65C5-DFF1-447D-8DA5-D8C3BF6B1075}">
      <dgm:prSet phldrT="[Text]"/>
      <dgm:spPr/>
      <dgm:t>
        <a:bodyPr/>
        <a:lstStyle/>
        <a:p>
          <a:r>
            <a:rPr lang="en-GB" dirty="0"/>
            <a:t>Seek approval for SoS from governors</a:t>
          </a:r>
        </a:p>
      </dgm:t>
    </dgm:pt>
    <dgm:pt modelId="{8AE624D4-FAA4-42BC-8ACC-502FB1A45092}" type="parTrans" cxnId="{5054C78F-DDBF-493F-A7B3-EA77B67F1D96}">
      <dgm:prSet/>
      <dgm:spPr/>
      <dgm:t>
        <a:bodyPr/>
        <a:lstStyle/>
        <a:p>
          <a:endParaRPr lang="en-GB"/>
        </a:p>
      </dgm:t>
    </dgm:pt>
    <dgm:pt modelId="{6C84C88E-EAE9-4D21-9789-22FB59D91593}" type="sibTrans" cxnId="{5054C78F-DDBF-493F-A7B3-EA77B67F1D96}">
      <dgm:prSet/>
      <dgm:spPr/>
      <dgm:t>
        <a:bodyPr/>
        <a:lstStyle/>
        <a:p>
          <a:endParaRPr lang="en-GB"/>
        </a:p>
      </dgm:t>
    </dgm:pt>
    <dgm:pt modelId="{365EB458-442C-428C-80D0-D73F89C2DBE7}">
      <dgm:prSet phldrT="[Text]"/>
      <dgm:spPr/>
      <dgm:t>
        <a:bodyPr/>
        <a:lstStyle/>
        <a:p>
          <a:r>
            <a:rPr lang="en-GB" dirty="0"/>
            <a:t>Welcome cards for Syria, Afghan, Ukrainian and Asylum seeker families resettling in Norfolk</a:t>
          </a:r>
        </a:p>
      </dgm:t>
    </dgm:pt>
    <dgm:pt modelId="{3E1E65E0-5295-4FF6-AB35-19E2D3286D8F}" type="parTrans" cxnId="{2B3B9366-766D-41C4-9888-F8089DA8E3DA}">
      <dgm:prSet/>
      <dgm:spPr/>
      <dgm:t>
        <a:bodyPr/>
        <a:lstStyle/>
        <a:p>
          <a:endParaRPr lang="en-GB"/>
        </a:p>
      </dgm:t>
    </dgm:pt>
    <dgm:pt modelId="{18AC08AF-85BD-4FAE-A87F-B231312269C4}" type="sibTrans" cxnId="{2B3B9366-766D-41C4-9888-F8089DA8E3DA}">
      <dgm:prSet/>
      <dgm:spPr/>
      <dgm:t>
        <a:bodyPr/>
        <a:lstStyle/>
        <a:p>
          <a:endParaRPr lang="en-GB"/>
        </a:p>
      </dgm:t>
    </dgm:pt>
    <dgm:pt modelId="{2032BD3E-5570-4BCF-AE83-F4B9D6FA1BAF}">
      <dgm:prSet phldrT="[Text]"/>
      <dgm:spPr/>
      <dgm:t>
        <a:bodyPr/>
        <a:lstStyle/>
        <a:p>
          <a:r>
            <a:rPr lang="en-GB" dirty="0"/>
            <a:t>Classes named after famous refugees</a:t>
          </a:r>
        </a:p>
      </dgm:t>
    </dgm:pt>
    <dgm:pt modelId="{E4168451-E59B-40A4-916D-CDF43357D9F2}" type="parTrans" cxnId="{CB41E37F-1454-4C19-9127-893C55D83777}">
      <dgm:prSet/>
      <dgm:spPr/>
      <dgm:t>
        <a:bodyPr/>
        <a:lstStyle/>
        <a:p>
          <a:endParaRPr lang="en-GB"/>
        </a:p>
      </dgm:t>
    </dgm:pt>
    <dgm:pt modelId="{1EA5805D-D343-4EF3-A5D9-E25183E19478}" type="sibTrans" cxnId="{CB41E37F-1454-4C19-9127-893C55D83777}">
      <dgm:prSet/>
      <dgm:spPr/>
      <dgm:t>
        <a:bodyPr/>
        <a:lstStyle/>
        <a:p>
          <a:endParaRPr lang="en-GB"/>
        </a:p>
      </dgm:t>
    </dgm:pt>
    <dgm:pt modelId="{F2DAC4D8-75A5-4B10-9CFA-7FDCBF2B84F1}">
      <dgm:prSet phldrT="[Text]"/>
      <dgm:spPr/>
      <dgm:t>
        <a:bodyPr/>
        <a:lstStyle/>
        <a:p>
          <a:r>
            <a:rPr lang="en-GB" dirty="0"/>
            <a:t>Norfolk Record Office workshop on Norfolk’s history as a place of sanctuary</a:t>
          </a:r>
        </a:p>
      </dgm:t>
    </dgm:pt>
    <dgm:pt modelId="{574B3B22-FE2E-46C6-8696-02CED0F72B15}" type="parTrans" cxnId="{93D2262A-E552-46C5-897B-FB6382806725}">
      <dgm:prSet/>
      <dgm:spPr/>
      <dgm:t>
        <a:bodyPr/>
        <a:lstStyle/>
        <a:p>
          <a:endParaRPr lang="en-GB"/>
        </a:p>
      </dgm:t>
    </dgm:pt>
    <dgm:pt modelId="{BDADE0FD-81AD-414E-9F7A-52467363ABB4}" type="sibTrans" cxnId="{93D2262A-E552-46C5-897B-FB6382806725}">
      <dgm:prSet/>
      <dgm:spPr/>
      <dgm:t>
        <a:bodyPr/>
        <a:lstStyle/>
        <a:p>
          <a:endParaRPr lang="en-GB"/>
        </a:p>
      </dgm:t>
    </dgm:pt>
    <dgm:pt modelId="{4A0B7EC6-1144-4483-BF9E-E28E3C034AC2}">
      <dgm:prSet phldrT="[Text]"/>
      <dgm:spPr/>
      <dgm:t>
        <a:bodyPr/>
        <a:lstStyle/>
        <a:p>
          <a:r>
            <a:rPr lang="en-GB" dirty="0"/>
            <a:t>Assemblies on topic</a:t>
          </a:r>
        </a:p>
      </dgm:t>
    </dgm:pt>
    <dgm:pt modelId="{E02FDCFF-6C41-49D5-976B-5BF5E918479E}" type="parTrans" cxnId="{924EFAB9-BCFE-48E8-8304-1EAF697204ED}">
      <dgm:prSet/>
      <dgm:spPr/>
      <dgm:t>
        <a:bodyPr/>
        <a:lstStyle/>
        <a:p>
          <a:endParaRPr lang="en-GB"/>
        </a:p>
      </dgm:t>
    </dgm:pt>
    <dgm:pt modelId="{8FD3690C-7A0F-4BD1-BDC8-5E24BCB3D9DA}" type="sibTrans" cxnId="{924EFAB9-BCFE-48E8-8304-1EAF697204ED}">
      <dgm:prSet/>
      <dgm:spPr/>
      <dgm:t>
        <a:bodyPr/>
        <a:lstStyle/>
        <a:p>
          <a:endParaRPr lang="en-GB"/>
        </a:p>
      </dgm:t>
    </dgm:pt>
    <dgm:pt modelId="{DF38886E-B5A2-45C4-9394-603F0ED06C70}">
      <dgm:prSet phldrT="[Text]"/>
      <dgm:spPr/>
      <dgm:t>
        <a:bodyPr/>
        <a:lstStyle/>
        <a:p>
          <a:r>
            <a:rPr lang="en-GB" dirty="0"/>
            <a:t>Fundraise for Welcome Wheels</a:t>
          </a:r>
        </a:p>
      </dgm:t>
    </dgm:pt>
    <dgm:pt modelId="{58A41510-3EFB-464D-A419-29D3310623C2}" type="parTrans" cxnId="{31981A5F-15B2-4F56-87DC-650880CB94F9}">
      <dgm:prSet/>
      <dgm:spPr/>
      <dgm:t>
        <a:bodyPr/>
        <a:lstStyle/>
        <a:p>
          <a:endParaRPr lang="en-GB"/>
        </a:p>
      </dgm:t>
    </dgm:pt>
    <dgm:pt modelId="{90561C98-A9EB-48F8-A875-5EB52CC44D63}" type="sibTrans" cxnId="{31981A5F-15B2-4F56-87DC-650880CB94F9}">
      <dgm:prSet/>
      <dgm:spPr/>
      <dgm:t>
        <a:bodyPr/>
        <a:lstStyle/>
        <a:p>
          <a:endParaRPr lang="en-GB"/>
        </a:p>
      </dgm:t>
    </dgm:pt>
    <dgm:pt modelId="{21C162E8-613F-4A62-8A87-3C4491388ECF}">
      <dgm:prSet phldrT="[Text]"/>
      <dgm:spPr/>
      <dgm:t>
        <a:bodyPr/>
        <a:lstStyle/>
        <a:p>
          <a:r>
            <a:rPr lang="en-GB" dirty="0" err="1"/>
            <a:t>Embedd</a:t>
          </a:r>
          <a:r>
            <a:rPr lang="en-GB" dirty="0"/>
            <a:t> SoS principles across the curriculum</a:t>
          </a:r>
        </a:p>
      </dgm:t>
    </dgm:pt>
    <dgm:pt modelId="{5DC9AC23-8377-48F4-A3CF-5EE4AE93CE9C}" type="parTrans" cxnId="{20F70795-924B-4916-8DB9-C8CFD86458E6}">
      <dgm:prSet/>
      <dgm:spPr/>
      <dgm:t>
        <a:bodyPr/>
        <a:lstStyle/>
        <a:p>
          <a:endParaRPr lang="en-GB"/>
        </a:p>
      </dgm:t>
    </dgm:pt>
    <dgm:pt modelId="{BC1E10C3-F695-4C55-A03B-9A530D94934D}" type="sibTrans" cxnId="{20F70795-924B-4916-8DB9-C8CFD86458E6}">
      <dgm:prSet/>
      <dgm:spPr/>
      <dgm:t>
        <a:bodyPr/>
        <a:lstStyle/>
        <a:p>
          <a:endParaRPr lang="en-GB"/>
        </a:p>
      </dgm:t>
    </dgm:pt>
    <dgm:pt modelId="{71180F9E-6D20-4992-8218-A56BD02623DC}">
      <dgm:prSet phldrT="[Text]"/>
      <dgm:spPr/>
      <dgm:t>
        <a:bodyPr/>
        <a:lstStyle/>
        <a:p>
          <a:r>
            <a:rPr lang="en-GB" dirty="0"/>
            <a:t>Include A Day of Welcome &amp; Refugee Week in the school calendar</a:t>
          </a:r>
        </a:p>
      </dgm:t>
    </dgm:pt>
    <dgm:pt modelId="{279AB067-1F29-4AEF-BB57-678DCA422063}" type="parTrans" cxnId="{8401B148-EEC0-476C-ACDD-66323C74CF87}">
      <dgm:prSet/>
      <dgm:spPr/>
      <dgm:t>
        <a:bodyPr/>
        <a:lstStyle/>
        <a:p>
          <a:endParaRPr lang="en-GB"/>
        </a:p>
      </dgm:t>
    </dgm:pt>
    <dgm:pt modelId="{9ED3DBC7-A453-44CC-86CE-05E8AAB1C4B2}" type="sibTrans" cxnId="{8401B148-EEC0-476C-ACDD-66323C74CF87}">
      <dgm:prSet/>
      <dgm:spPr/>
      <dgm:t>
        <a:bodyPr/>
        <a:lstStyle/>
        <a:p>
          <a:endParaRPr lang="en-GB"/>
        </a:p>
      </dgm:t>
    </dgm:pt>
    <dgm:pt modelId="{CAF3555C-DD3B-42C9-B1C1-1E929D246A97}">
      <dgm:prSet phldrT="[Text]"/>
      <dgm:spPr/>
      <dgm:t>
        <a:bodyPr/>
        <a:lstStyle/>
        <a:p>
          <a:r>
            <a:rPr lang="en-GB" dirty="0"/>
            <a:t>Local history study – Norfolk’s migration history</a:t>
          </a:r>
        </a:p>
      </dgm:t>
    </dgm:pt>
    <dgm:pt modelId="{4DCFC6C0-C3C7-464C-83AC-32C922027104}" type="parTrans" cxnId="{3813BA22-6FE6-4B57-9B0F-E3B3E464E649}">
      <dgm:prSet/>
      <dgm:spPr/>
      <dgm:t>
        <a:bodyPr/>
        <a:lstStyle/>
        <a:p>
          <a:endParaRPr lang="en-GB"/>
        </a:p>
      </dgm:t>
    </dgm:pt>
    <dgm:pt modelId="{E9E5DE3C-3AB8-4044-9AD6-76117852B3BA}" type="sibTrans" cxnId="{3813BA22-6FE6-4B57-9B0F-E3B3E464E649}">
      <dgm:prSet/>
      <dgm:spPr/>
      <dgm:t>
        <a:bodyPr/>
        <a:lstStyle/>
        <a:p>
          <a:endParaRPr lang="en-GB"/>
        </a:p>
      </dgm:t>
    </dgm:pt>
    <dgm:pt modelId="{B314BDD2-1FC3-4690-8434-383336B41BAB}">
      <dgm:prSet phldrT="[Text]"/>
      <dgm:spPr/>
      <dgm:t>
        <a:bodyPr/>
        <a:lstStyle/>
        <a:p>
          <a:r>
            <a:rPr lang="en-GB" dirty="0"/>
            <a:t>SoS mural/art project</a:t>
          </a:r>
        </a:p>
      </dgm:t>
    </dgm:pt>
    <dgm:pt modelId="{ACE99E28-0679-433C-9D4F-27174AC08287}" type="parTrans" cxnId="{42146C89-5FBE-46C9-9251-B7361C2B11FA}">
      <dgm:prSet/>
      <dgm:spPr/>
      <dgm:t>
        <a:bodyPr/>
        <a:lstStyle/>
        <a:p>
          <a:endParaRPr lang="en-GB"/>
        </a:p>
      </dgm:t>
    </dgm:pt>
    <dgm:pt modelId="{3D16F1C6-2867-477B-A116-889C3B96F484}" type="sibTrans" cxnId="{42146C89-5FBE-46C9-9251-B7361C2B11FA}">
      <dgm:prSet/>
      <dgm:spPr/>
      <dgm:t>
        <a:bodyPr/>
        <a:lstStyle/>
        <a:p>
          <a:endParaRPr lang="en-GB"/>
        </a:p>
      </dgm:t>
    </dgm:pt>
    <dgm:pt modelId="{082CFF1C-AC39-42B9-9230-FDB5E437951A}">
      <dgm:prSet phldrT="[Text]"/>
      <dgm:spPr/>
      <dgm:t>
        <a:bodyPr/>
        <a:lstStyle/>
        <a:p>
          <a:r>
            <a:rPr lang="en-GB" dirty="0"/>
            <a:t>Use books to explore migration and displacement</a:t>
          </a:r>
        </a:p>
      </dgm:t>
    </dgm:pt>
    <dgm:pt modelId="{EC0F0D13-E561-4996-9F2B-9C3D966FCF39}" type="parTrans" cxnId="{1061EFE6-D436-4E6B-8C14-664CF59186A6}">
      <dgm:prSet/>
      <dgm:spPr/>
      <dgm:t>
        <a:bodyPr/>
        <a:lstStyle/>
        <a:p>
          <a:endParaRPr lang="en-GB"/>
        </a:p>
      </dgm:t>
    </dgm:pt>
    <dgm:pt modelId="{EDEF4377-8C0C-4EEA-835B-6B103C6097B1}" type="sibTrans" cxnId="{1061EFE6-D436-4E6B-8C14-664CF59186A6}">
      <dgm:prSet/>
      <dgm:spPr/>
      <dgm:t>
        <a:bodyPr/>
        <a:lstStyle/>
        <a:p>
          <a:endParaRPr lang="en-GB"/>
        </a:p>
      </dgm:t>
    </dgm:pt>
    <dgm:pt modelId="{12737E84-C1EB-44B6-98E6-C627E0B9A646}" type="pres">
      <dgm:prSet presAssocID="{162454E9-D465-4FE8-84A5-369D273956D5}" presName="Name0" presStyleCnt="0">
        <dgm:presLayoutVars>
          <dgm:dir/>
          <dgm:animLvl val="lvl"/>
          <dgm:resizeHandles val="exact"/>
        </dgm:presLayoutVars>
      </dgm:prSet>
      <dgm:spPr/>
    </dgm:pt>
    <dgm:pt modelId="{A4F32180-616B-4EF3-AC8C-A451E4D1ED17}" type="pres">
      <dgm:prSet presAssocID="{A4F9B743-F0F9-49C1-970F-1DF54ACE2C8C}" presName="composite" presStyleCnt="0"/>
      <dgm:spPr/>
    </dgm:pt>
    <dgm:pt modelId="{4857DD18-5557-4C7A-93D2-7FB9BBDFA0CD}" type="pres">
      <dgm:prSet presAssocID="{A4F9B743-F0F9-49C1-970F-1DF54ACE2C8C}" presName="parTx" presStyleLbl="alignNode1" presStyleIdx="0" presStyleCnt="2">
        <dgm:presLayoutVars>
          <dgm:chMax val="0"/>
          <dgm:chPref val="0"/>
          <dgm:bulletEnabled val="1"/>
        </dgm:presLayoutVars>
      </dgm:prSet>
      <dgm:spPr/>
    </dgm:pt>
    <dgm:pt modelId="{1FD4F263-7CC3-43C7-80B4-C4C050573764}" type="pres">
      <dgm:prSet presAssocID="{A4F9B743-F0F9-49C1-970F-1DF54ACE2C8C}" presName="desTx" presStyleLbl="alignAccFollowNode1" presStyleIdx="0" presStyleCnt="2">
        <dgm:presLayoutVars>
          <dgm:bulletEnabled val="1"/>
        </dgm:presLayoutVars>
      </dgm:prSet>
      <dgm:spPr/>
    </dgm:pt>
    <dgm:pt modelId="{9BA774F8-B8D4-4316-87CC-EB62AE7F2422}" type="pres">
      <dgm:prSet presAssocID="{0A2D0205-817F-40B4-BA03-3109F8AD7189}" presName="space" presStyleCnt="0"/>
      <dgm:spPr/>
    </dgm:pt>
    <dgm:pt modelId="{A978FA67-2532-40A4-9B6D-C7679A73EB37}" type="pres">
      <dgm:prSet presAssocID="{1D456C0D-CD65-489A-B39A-DB3B7BCCAC22}" presName="composite" presStyleCnt="0"/>
      <dgm:spPr/>
    </dgm:pt>
    <dgm:pt modelId="{C90A6D6C-E6D4-4DC3-8694-8DEF777B670F}" type="pres">
      <dgm:prSet presAssocID="{1D456C0D-CD65-489A-B39A-DB3B7BCCAC22}" presName="parTx" presStyleLbl="alignNode1" presStyleIdx="1" presStyleCnt="2">
        <dgm:presLayoutVars>
          <dgm:chMax val="0"/>
          <dgm:chPref val="0"/>
          <dgm:bulletEnabled val="1"/>
        </dgm:presLayoutVars>
      </dgm:prSet>
      <dgm:spPr/>
    </dgm:pt>
    <dgm:pt modelId="{3DA4A1B4-56A9-4271-A8DD-E30572733C17}" type="pres">
      <dgm:prSet presAssocID="{1D456C0D-CD65-489A-B39A-DB3B7BCCAC22}" presName="desTx" presStyleLbl="alignAccFollowNode1" presStyleIdx="1" presStyleCnt="2">
        <dgm:presLayoutVars>
          <dgm:bulletEnabled val="1"/>
        </dgm:presLayoutVars>
      </dgm:prSet>
      <dgm:spPr/>
    </dgm:pt>
  </dgm:ptLst>
  <dgm:cxnLst>
    <dgm:cxn modelId="{3B139505-D38B-487A-94B8-769F9C2EBE54}" type="presOf" srcId="{082CFF1C-AC39-42B9-9230-FDB5E437951A}" destId="{3DA4A1B4-56A9-4271-A8DD-E30572733C17}" srcOrd="0" destOrd="2" presId="urn:microsoft.com/office/officeart/2005/8/layout/hList1"/>
    <dgm:cxn modelId="{77664013-A5B3-42CB-9098-3DD1A782A0C7}" type="presOf" srcId="{CAF3555C-DD3B-42C9-B1C1-1E929D246A97}" destId="{3DA4A1B4-56A9-4271-A8DD-E30572733C17}" srcOrd="0" destOrd="6" presId="urn:microsoft.com/office/officeart/2005/8/layout/hList1"/>
    <dgm:cxn modelId="{BC344B1F-0E32-4043-AF3D-2E046185E939}" type="presOf" srcId="{21C162E8-613F-4A62-8A87-3C4491388ECF}" destId="{3DA4A1B4-56A9-4271-A8DD-E30572733C17}" srcOrd="0" destOrd="3" presId="urn:microsoft.com/office/officeart/2005/8/layout/hList1"/>
    <dgm:cxn modelId="{3813BA22-6FE6-4B57-9B0F-E3B3E464E649}" srcId="{1D456C0D-CD65-489A-B39A-DB3B7BCCAC22}" destId="{CAF3555C-DD3B-42C9-B1C1-1E929D246A97}" srcOrd="6" destOrd="0" parTransId="{4DCFC6C0-C3C7-464C-83AC-32C922027104}" sibTransId="{E9E5DE3C-3AB8-4044-9AD6-76117852B3BA}"/>
    <dgm:cxn modelId="{FEBA4224-3B6B-451E-8058-ADC473D76CF5}" srcId="{A4F9B743-F0F9-49C1-970F-1DF54ACE2C8C}" destId="{E7BC8702-9FD8-4A70-957B-8EE53A68252D}" srcOrd="0" destOrd="0" parTransId="{79FC7F23-E5DB-4868-9B51-70F53D7D5378}" sibTransId="{BC690108-5914-44AC-860A-3E58D139B7F0}"/>
    <dgm:cxn modelId="{93D2262A-E552-46C5-897B-FB6382806725}" srcId="{A4F9B743-F0F9-49C1-970F-1DF54ACE2C8C}" destId="{F2DAC4D8-75A5-4B10-9CFA-7FDCBF2B84F1}" srcOrd="6" destOrd="0" parTransId="{574B3B22-FE2E-46C6-8696-02CED0F72B15}" sibTransId="{BDADE0FD-81AD-414E-9F7A-52467363ABB4}"/>
    <dgm:cxn modelId="{31981A5F-15B2-4F56-87DC-650880CB94F9}" srcId="{1D456C0D-CD65-489A-B39A-DB3B7BCCAC22}" destId="{DF38886E-B5A2-45C4-9394-603F0ED06C70}" srcOrd="1" destOrd="0" parTransId="{58A41510-3EFB-464D-A419-29D3310623C2}" sibTransId="{90561C98-A9EB-48F8-A875-5EB52CC44D63}"/>
    <dgm:cxn modelId="{2E518262-DA34-46A7-B715-C3348C80B95E}" srcId="{A4F9B743-F0F9-49C1-970F-1DF54ACE2C8C}" destId="{07C59126-3681-4586-9B3D-9FF09C94C644}" srcOrd="5" destOrd="0" parTransId="{E58135D0-4D53-4C3F-8C5B-4CE6D8A586BD}" sibTransId="{B3DF94D0-874F-4050-B909-EAC08E1C7F04}"/>
    <dgm:cxn modelId="{11117F44-9EB0-46A6-B867-79E932FF46CA}" srcId="{1D456C0D-CD65-489A-B39A-DB3B7BCCAC22}" destId="{2CCF53FB-76AE-4902-9A07-14EBDF1F3EA9}" srcOrd="4" destOrd="0" parTransId="{8B7F7D29-CD55-462F-8E47-7FF146789085}" sibTransId="{C323516B-8C92-4819-A330-EAECD69F23F0}"/>
    <dgm:cxn modelId="{31346165-EA93-4375-8F05-7866893D1208}" type="presOf" srcId="{162454E9-D465-4FE8-84A5-369D273956D5}" destId="{12737E84-C1EB-44B6-98E6-C627E0B9A646}" srcOrd="0" destOrd="0" presId="urn:microsoft.com/office/officeart/2005/8/layout/hList1"/>
    <dgm:cxn modelId="{2B3B9366-766D-41C4-9888-F8089DA8E3DA}" srcId="{A4F9B743-F0F9-49C1-970F-1DF54ACE2C8C}" destId="{365EB458-442C-428C-80D0-D73F89C2DBE7}" srcOrd="3" destOrd="0" parTransId="{3E1E65E0-5295-4FF6-AB35-19E2D3286D8F}" sibTransId="{18AC08AF-85BD-4FAE-A87F-B231312269C4}"/>
    <dgm:cxn modelId="{25D4B966-A705-496A-A677-90CB8966765A}" type="presOf" srcId="{07C59126-3681-4586-9B3D-9FF09C94C644}" destId="{1FD4F263-7CC3-43C7-80B4-C4C050573764}" srcOrd="0" destOrd="5" presId="urn:microsoft.com/office/officeart/2005/8/layout/hList1"/>
    <dgm:cxn modelId="{8401B148-EEC0-476C-ACDD-66323C74CF87}" srcId="{1D456C0D-CD65-489A-B39A-DB3B7BCCAC22}" destId="{71180F9E-6D20-4992-8218-A56BD02623DC}" srcOrd="5" destOrd="0" parTransId="{279AB067-1F29-4AEF-BB57-678DCA422063}" sibTransId="{9ED3DBC7-A453-44CC-86CE-05E8AAB1C4B2}"/>
    <dgm:cxn modelId="{5E52CD68-F765-4AFC-940A-B50BF831FD70}" type="presOf" srcId="{E7BC8702-9FD8-4A70-957B-8EE53A68252D}" destId="{1FD4F263-7CC3-43C7-80B4-C4C050573764}" srcOrd="0" destOrd="0" presId="urn:microsoft.com/office/officeart/2005/8/layout/hList1"/>
    <dgm:cxn modelId="{134C3B4C-C327-46AD-8136-4199684D9ACB}" srcId="{1D456C0D-CD65-489A-B39A-DB3B7BCCAC22}" destId="{6BD33601-FD9B-4305-B712-C3E520BC33B1}" srcOrd="0" destOrd="0" parTransId="{76F54926-BE7E-4C6B-A09A-02F0A51D88F9}" sibTransId="{6CCE0C1B-8301-4971-9C52-F7ADA9037BEB}"/>
    <dgm:cxn modelId="{04A52D5A-BD62-43A2-A12F-6F9D6ED32923}" type="presOf" srcId="{6BD33601-FD9B-4305-B712-C3E520BC33B1}" destId="{3DA4A1B4-56A9-4271-A8DD-E30572733C17}" srcOrd="0" destOrd="0" presId="urn:microsoft.com/office/officeart/2005/8/layout/hList1"/>
    <dgm:cxn modelId="{CB41E37F-1454-4C19-9127-893C55D83777}" srcId="{A4F9B743-F0F9-49C1-970F-1DF54ACE2C8C}" destId="{2032BD3E-5570-4BCF-AE83-F4B9D6FA1BAF}" srcOrd="4" destOrd="0" parTransId="{E4168451-E59B-40A4-916D-CDF43357D9F2}" sibTransId="{1EA5805D-D343-4EF3-A5D9-E25183E19478}"/>
    <dgm:cxn modelId="{42146C89-5FBE-46C9-9251-B7361C2B11FA}" srcId="{1D456C0D-CD65-489A-B39A-DB3B7BCCAC22}" destId="{B314BDD2-1FC3-4690-8434-383336B41BAB}" srcOrd="7" destOrd="0" parTransId="{ACE99E28-0679-433C-9D4F-27174AC08287}" sibTransId="{3D16F1C6-2867-477B-A116-889C3B96F484}"/>
    <dgm:cxn modelId="{5054C78F-DDBF-493F-A7B3-EA77B67F1D96}" srcId="{A4F9B743-F0F9-49C1-970F-1DF54ACE2C8C}" destId="{92ED65C5-DFF1-447D-8DA5-D8C3BF6B1075}" srcOrd="2" destOrd="0" parTransId="{8AE624D4-FAA4-42BC-8ACC-502FB1A45092}" sibTransId="{6C84C88E-EAE9-4D21-9789-22FB59D91593}"/>
    <dgm:cxn modelId="{20F70795-924B-4916-8DB9-C8CFD86458E6}" srcId="{1D456C0D-CD65-489A-B39A-DB3B7BCCAC22}" destId="{21C162E8-613F-4A62-8A87-3C4491388ECF}" srcOrd="3" destOrd="0" parTransId="{5DC9AC23-8377-48F4-A3CF-5EE4AE93CE9C}" sibTransId="{BC1E10C3-F695-4C55-A03B-9A530D94934D}"/>
    <dgm:cxn modelId="{4D718899-25AA-40F9-8665-87DBF0E76870}" type="presOf" srcId="{F2DAC4D8-75A5-4B10-9CFA-7FDCBF2B84F1}" destId="{1FD4F263-7CC3-43C7-80B4-C4C050573764}" srcOrd="0" destOrd="6" presId="urn:microsoft.com/office/officeart/2005/8/layout/hList1"/>
    <dgm:cxn modelId="{1D2DA29F-3A15-48B9-A077-204243C8268D}" srcId="{A4F9B743-F0F9-49C1-970F-1DF54ACE2C8C}" destId="{24E8A0FA-AF19-4A36-9391-C820D86FE8ED}" srcOrd="1" destOrd="0" parTransId="{578E2FD8-1438-4380-BC51-0A7B24960A6C}" sibTransId="{18717A07-595E-49A5-862C-531A04CD7873}"/>
    <dgm:cxn modelId="{E0AD2BA3-0944-4AC8-8102-E271D3956BB2}" srcId="{162454E9-D465-4FE8-84A5-369D273956D5}" destId="{A4F9B743-F0F9-49C1-970F-1DF54ACE2C8C}" srcOrd="0" destOrd="0" parTransId="{E44413C3-788D-4368-9E91-4974EDD48F6D}" sibTransId="{0A2D0205-817F-40B4-BA03-3109F8AD7189}"/>
    <dgm:cxn modelId="{C8C559AF-B536-4668-B429-2531019A63D4}" type="presOf" srcId="{24E8A0FA-AF19-4A36-9391-C820D86FE8ED}" destId="{1FD4F263-7CC3-43C7-80B4-C4C050573764}" srcOrd="0" destOrd="1" presId="urn:microsoft.com/office/officeart/2005/8/layout/hList1"/>
    <dgm:cxn modelId="{4D94C0B0-A3BA-4E6F-B34F-EE2F0990C43F}" type="presOf" srcId="{2CCF53FB-76AE-4902-9A07-14EBDF1F3EA9}" destId="{3DA4A1B4-56A9-4271-A8DD-E30572733C17}" srcOrd="0" destOrd="4" presId="urn:microsoft.com/office/officeart/2005/8/layout/hList1"/>
    <dgm:cxn modelId="{E74204B6-4335-4A3D-AE6F-DE85FFE95137}" type="presOf" srcId="{B314BDD2-1FC3-4690-8434-383336B41BAB}" destId="{3DA4A1B4-56A9-4271-A8DD-E30572733C17}" srcOrd="0" destOrd="7" presId="urn:microsoft.com/office/officeart/2005/8/layout/hList1"/>
    <dgm:cxn modelId="{924EFAB9-BCFE-48E8-8304-1EAF697204ED}" srcId="{A4F9B743-F0F9-49C1-970F-1DF54ACE2C8C}" destId="{4A0B7EC6-1144-4483-BF9E-E28E3C034AC2}" srcOrd="7" destOrd="0" parTransId="{E02FDCFF-6C41-49D5-976B-5BF5E918479E}" sibTransId="{8FD3690C-7A0F-4BD1-BDC8-5E24BCB3D9DA}"/>
    <dgm:cxn modelId="{F0B4A2BD-585B-4127-9539-9C9144B933E0}" type="presOf" srcId="{A4F9B743-F0F9-49C1-970F-1DF54ACE2C8C}" destId="{4857DD18-5557-4C7A-93D2-7FB9BBDFA0CD}" srcOrd="0" destOrd="0" presId="urn:microsoft.com/office/officeart/2005/8/layout/hList1"/>
    <dgm:cxn modelId="{56A055D0-F7F2-49C8-9485-AF652B35787E}" srcId="{162454E9-D465-4FE8-84A5-369D273956D5}" destId="{1D456C0D-CD65-489A-B39A-DB3B7BCCAC22}" srcOrd="1" destOrd="0" parTransId="{D01E91DC-E418-40CD-AF18-889A6CD72DE5}" sibTransId="{48C3161F-885C-436E-92B0-3983F04AAD04}"/>
    <dgm:cxn modelId="{912C74D3-4E63-4D12-9201-EC3A2FE072C0}" type="presOf" srcId="{2032BD3E-5570-4BCF-AE83-F4B9D6FA1BAF}" destId="{1FD4F263-7CC3-43C7-80B4-C4C050573764}" srcOrd="0" destOrd="4" presId="urn:microsoft.com/office/officeart/2005/8/layout/hList1"/>
    <dgm:cxn modelId="{BF4948D9-44E9-4E26-91E2-3609592934DB}" type="presOf" srcId="{365EB458-442C-428C-80D0-D73F89C2DBE7}" destId="{1FD4F263-7CC3-43C7-80B4-C4C050573764}" srcOrd="0" destOrd="3" presId="urn:microsoft.com/office/officeart/2005/8/layout/hList1"/>
    <dgm:cxn modelId="{7482FADD-0B72-4350-83DA-6FD0AA3D717D}" type="presOf" srcId="{4A0B7EC6-1144-4483-BF9E-E28E3C034AC2}" destId="{1FD4F263-7CC3-43C7-80B4-C4C050573764}" srcOrd="0" destOrd="7" presId="urn:microsoft.com/office/officeart/2005/8/layout/hList1"/>
    <dgm:cxn modelId="{6EC388DF-0D47-4135-8F27-DAB44F51A890}" type="presOf" srcId="{71180F9E-6D20-4992-8218-A56BD02623DC}" destId="{3DA4A1B4-56A9-4271-A8DD-E30572733C17}" srcOrd="0" destOrd="5" presId="urn:microsoft.com/office/officeart/2005/8/layout/hList1"/>
    <dgm:cxn modelId="{5BD5E1E1-4753-4267-9096-F2E5D4674FE4}" type="presOf" srcId="{1D456C0D-CD65-489A-B39A-DB3B7BCCAC22}" destId="{C90A6D6C-E6D4-4DC3-8694-8DEF777B670F}" srcOrd="0" destOrd="0" presId="urn:microsoft.com/office/officeart/2005/8/layout/hList1"/>
    <dgm:cxn modelId="{1061EFE6-D436-4E6B-8C14-664CF59186A6}" srcId="{1D456C0D-CD65-489A-B39A-DB3B7BCCAC22}" destId="{082CFF1C-AC39-42B9-9230-FDB5E437951A}" srcOrd="2" destOrd="0" parTransId="{EC0F0D13-E561-4996-9F2B-9C3D966FCF39}" sibTransId="{EDEF4377-8C0C-4EEA-835B-6B103C6097B1}"/>
    <dgm:cxn modelId="{1298EAFE-EB8A-444E-89FB-13F0B4B230F2}" type="presOf" srcId="{DF38886E-B5A2-45C4-9394-603F0ED06C70}" destId="{3DA4A1B4-56A9-4271-A8DD-E30572733C17}" srcOrd="0" destOrd="1" presId="urn:microsoft.com/office/officeart/2005/8/layout/hList1"/>
    <dgm:cxn modelId="{316E80FF-723A-4BFB-BEF4-FD54B1C923CA}" type="presOf" srcId="{92ED65C5-DFF1-447D-8DA5-D8C3BF6B1075}" destId="{1FD4F263-7CC3-43C7-80B4-C4C050573764}" srcOrd="0" destOrd="2" presId="urn:microsoft.com/office/officeart/2005/8/layout/hList1"/>
    <dgm:cxn modelId="{B264649B-12D9-4D96-9F34-BA4CD4D68B7E}" type="presParOf" srcId="{12737E84-C1EB-44B6-98E6-C627E0B9A646}" destId="{A4F32180-616B-4EF3-AC8C-A451E4D1ED17}" srcOrd="0" destOrd="0" presId="urn:microsoft.com/office/officeart/2005/8/layout/hList1"/>
    <dgm:cxn modelId="{45268C05-38A7-46B6-89AB-33EDF4C21574}" type="presParOf" srcId="{A4F32180-616B-4EF3-AC8C-A451E4D1ED17}" destId="{4857DD18-5557-4C7A-93D2-7FB9BBDFA0CD}" srcOrd="0" destOrd="0" presId="urn:microsoft.com/office/officeart/2005/8/layout/hList1"/>
    <dgm:cxn modelId="{F962DBA5-7035-484D-B9AD-48DC5CFE7F7A}" type="presParOf" srcId="{A4F32180-616B-4EF3-AC8C-A451E4D1ED17}" destId="{1FD4F263-7CC3-43C7-80B4-C4C050573764}" srcOrd="1" destOrd="0" presId="urn:microsoft.com/office/officeart/2005/8/layout/hList1"/>
    <dgm:cxn modelId="{94159DF0-1ECA-4D11-A0F9-8EBDE110F3DB}" type="presParOf" srcId="{12737E84-C1EB-44B6-98E6-C627E0B9A646}" destId="{9BA774F8-B8D4-4316-87CC-EB62AE7F2422}" srcOrd="1" destOrd="0" presId="urn:microsoft.com/office/officeart/2005/8/layout/hList1"/>
    <dgm:cxn modelId="{4CB1C58B-0C2B-40B5-94BE-8FA2477970D2}" type="presParOf" srcId="{12737E84-C1EB-44B6-98E6-C627E0B9A646}" destId="{A978FA67-2532-40A4-9B6D-C7679A73EB37}" srcOrd="2" destOrd="0" presId="urn:microsoft.com/office/officeart/2005/8/layout/hList1"/>
    <dgm:cxn modelId="{1E1DD6D5-EEE0-437F-8B6E-E2FCD73A3DCD}" type="presParOf" srcId="{A978FA67-2532-40A4-9B6D-C7679A73EB37}" destId="{C90A6D6C-E6D4-4DC3-8694-8DEF777B670F}" srcOrd="0" destOrd="0" presId="urn:microsoft.com/office/officeart/2005/8/layout/hList1"/>
    <dgm:cxn modelId="{0CB03B80-14C7-4DB6-9BE5-85A2C8E9EAD7}" type="presParOf" srcId="{A978FA67-2532-40A4-9B6D-C7679A73EB37}" destId="{3DA4A1B4-56A9-4271-A8DD-E30572733C1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2454E9-D465-4FE8-84A5-369D273956D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4F9B743-F0F9-49C1-970F-1DF54ACE2C8C}">
      <dgm:prSet phldrT="[Text]"/>
      <dgm:spPr/>
      <dgm:t>
        <a:bodyPr/>
        <a:lstStyle/>
        <a:p>
          <a:r>
            <a:rPr lang="en-GB" dirty="0"/>
            <a:t>LEARN</a:t>
          </a:r>
        </a:p>
      </dgm:t>
    </dgm:pt>
    <dgm:pt modelId="{E44413C3-788D-4368-9E91-4974EDD48F6D}" type="parTrans" cxnId="{E0AD2BA3-0944-4AC8-8102-E271D3956BB2}">
      <dgm:prSet/>
      <dgm:spPr/>
      <dgm:t>
        <a:bodyPr/>
        <a:lstStyle/>
        <a:p>
          <a:endParaRPr lang="en-GB"/>
        </a:p>
      </dgm:t>
    </dgm:pt>
    <dgm:pt modelId="{0A2D0205-817F-40B4-BA03-3109F8AD7189}" type="sibTrans" cxnId="{E0AD2BA3-0944-4AC8-8102-E271D3956BB2}">
      <dgm:prSet/>
      <dgm:spPr/>
      <dgm:t>
        <a:bodyPr/>
        <a:lstStyle/>
        <a:p>
          <a:endParaRPr lang="en-GB"/>
        </a:p>
      </dgm:t>
    </dgm:pt>
    <dgm:pt modelId="{E7BC8702-9FD8-4A70-957B-8EE53A68252D}">
      <dgm:prSet phldrT="[Text]"/>
      <dgm:spPr/>
      <dgm:t>
        <a:bodyPr/>
        <a:lstStyle/>
        <a:p>
          <a:r>
            <a:rPr lang="en-GB" dirty="0"/>
            <a:t>Staff training with New Routes</a:t>
          </a:r>
        </a:p>
      </dgm:t>
    </dgm:pt>
    <dgm:pt modelId="{79FC7F23-E5DB-4868-9B51-70F53D7D5378}" type="parTrans" cxnId="{FEBA4224-3B6B-451E-8058-ADC473D76CF5}">
      <dgm:prSet/>
      <dgm:spPr/>
      <dgm:t>
        <a:bodyPr/>
        <a:lstStyle/>
        <a:p>
          <a:endParaRPr lang="en-GB"/>
        </a:p>
      </dgm:t>
    </dgm:pt>
    <dgm:pt modelId="{BC690108-5914-44AC-860A-3E58D139B7F0}" type="sibTrans" cxnId="{FEBA4224-3B6B-451E-8058-ADC473D76CF5}">
      <dgm:prSet/>
      <dgm:spPr/>
      <dgm:t>
        <a:bodyPr/>
        <a:lstStyle/>
        <a:p>
          <a:endParaRPr lang="en-GB"/>
        </a:p>
      </dgm:t>
    </dgm:pt>
    <dgm:pt modelId="{07C59126-3681-4586-9B3D-9FF09C94C644}">
      <dgm:prSet phldrT="[Text]"/>
      <dgm:spPr/>
      <dgm:t>
        <a:bodyPr/>
        <a:lstStyle/>
        <a:p>
          <a:r>
            <a:rPr lang="en-GB" dirty="0"/>
            <a:t>School trip to Strangers’ Hall</a:t>
          </a:r>
        </a:p>
      </dgm:t>
    </dgm:pt>
    <dgm:pt modelId="{E58135D0-4D53-4C3F-8C5B-4CE6D8A586BD}" type="parTrans" cxnId="{2E518262-DA34-46A7-B715-C3348C80B95E}">
      <dgm:prSet/>
      <dgm:spPr/>
      <dgm:t>
        <a:bodyPr/>
        <a:lstStyle/>
        <a:p>
          <a:endParaRPr lang="en-GB"/>
        </a:p>
      </dgm:t>
    </dgm:pt>
    <dgm:pt modelId="{B3DF94D0-874F-4050-B909-EAC08E1C7F04}" type="sibTrans" cxnId="{2E518262-DA34-46A7-B715-C3348C80B95E}">
      <dgm:prSet/>
      <dgm:spPr/>
      <dgm:t>
        <a:bodyPr/>
        <a:lstStyle/>
        <a:p>
          <a:endParaRPr lang="en-GB"/>
        </a:p>
      </dgm:t>
    </dgm:pt>
    <dgm:pt modelId="{1D456C0D-CD65-489A-B39A-DB3B7BCCAC22}">
      <dgm:prSet phldrT="[Text]"/>
      <dgm:spPr/>
      <dgm:t>
        <a:bodyPr/>
        <a:lstStyle/>
        <a:p>
          <a:r>
            <a:rPr lang="en-GB" dirty="0"/>
            <a:t>EMBED</a:t>
          </a:r>
        </a:p>
      </dgm:t>
    </dgm:pt>
    <dgm:pt modelId="{D01E91DC-E418-40CD-AF18-889A6CD72DE5}" type="parTrans" cxnId="{56A055D0-F7F2-49C8-9485-AF652B35787E}">
      <dgm:prSet/>
      <dgm:spPr/>
      <dgm:t>
        <a:bodyPr/>
        <a:lstStyle/>
        <a:p>
          <a:endParaRPr lang="en-GB"/>
        </a:p>
      </dgm:t>
    </dgm:pt>
    <dgm:pt modelId="{48C3161F-885C-436E-92B0-3983F04AAD04}" type="sibTrans" cxnId="{56A055D0-F7F2-49C8-9485-AF652B35787E}">
      <dgm:prSet/>
      <dgm:spPr/>
      <dgm:t>
        <a:bodyPr/>
        <a:lstStyle/>
        <a:p>
          <a:endParaRPr lang="en-GB"/>
        </a:p>
      </dgm:t>
    </dgm:pt>
    <dgm:pt modelId="{6BD33601-FD9B-4305-B712-C3E520BC33B1}">
      <dgm:prSet phldrT="[Text]"/>
      <dgm:spPr/>
      <dgm:t>
        <a:bodyPr/>
        <a:lstStyle/>
        <a:p>
          <a:r>
            <a:rPr lang="en-GB" dirty="0"/>
            <a:t>Mentor local refugees into employment</a:t>
          </a:r>
        </a:p>
      </dgm:t>
    </dgm:pt>
    <dgm:pt modelId="{76F54926-BE7E-4C6B-A09A-02F0A51D88F9}" type="parTrans" cxnId="{134C3B4C-C327-46AD-8136-4199684D9ACB}">
      <dgm:prSet/>
      <dgm:spPr/>
      <dgm:t>
        <a:bodyPr/>
        <a:lstStyle/>
        <a:p>
          <a:endParaRPr lang="en-GB"/>
        </a:p>
      </dgm:t>
    </dgm:pt>
    <dgm:pt modelId="{6CCE0C1B-8301-4971-9C52-F7ADA9037BEB}" type="sibTrans" cxnId="{134C3B4C-C327-46AD-8136-4199684D9ACB}">
      <dgm:prSet/>
      <dgm:spPr/>
      <dgm:t>
        <a:bodyPr/>
        <a:lstStyle/>
        <a:p>
          <a:endParaRPr lang="en-GB"/>
        </a:p>
      </dgm:t>
    </dgm:pt>
    <dgm:pt modelId="{2CCF53FB-76AE-4902-9A07-14EBDF1F3EA9}">
      <dgm:prSet phldrT="[Text]"/>
      <dgm:spPr/>
      <dgm:t>
        <a:bodyPr/>
        <a:lstStyle/>
        <a:p>
          <a:r>
            <a:rPr lang="en-GB" dirty="0"/>
            <a:t>Pupil voice to shape SoS in your setting – School Council</a:t>
          </a:r>
        </a:p>
      </dgm:t>
    </dgm:pt>
    <dgm:pt modelId="{8B7F7D29-CD55-462F-8E47-7FF146789085}" type="parTrans" cxnId="{11117F44-9EB0-46A6-B867-79E932FF46CA}">
      <dgm:prSet/>
      <dgm:spPr/>
      <dgm:t>
        <a:bodyPr/>
        <a:lstStyle/>
        <a:p>
          <a:endParaRPr lang="en-GB"/>
        </a:p>
      </dgm:t>
    </dgm:pt>
    <dgm:pt modelId="{C323516B-8C92-4819-A330-EAECD69F23F0}" type="sibTrans" cxnId="{11117F44-9EB0-46A6-B867-79E932FF46CA}">
      <dgm:prSet/>
      <dgm:spPr/>
      <dgm:t>
        <a:bodyPr/>
        <a:lstStyle/>
        <a:p>
          <a:endParaRPr lang="en-GB"/>
        </a:p>
      </dgm:t>
    </dgm:pt>
    <dgm:pt modelId="{9371CC10-D252-4D76-A7A4-6B2D98C44B1D}">
      <dgm:prSet phldrT="[Text]"/>
      <dgm:spPr/>
      <dgm:t>
        <a:bodyPr/>
        <a:lstStyle/>
        <a:p>
          <a:r>
            <a:rPr lang="en-GB" dirty="0"/>
            <a:t>SHARE</a:t>
          </a:r>
        </a:p>
      </dgm:t>
    </dgm:pt>
    <dgm:pt modelId="{6462B543-F710-47CF-BA3A-28BDDC2E690D}" type="parTrans" cxnId="{2D1A0870-5633-4877-8BCB-9DE7209E79E5}">
      <dgm:prSet/>
      <dgm:spPr/>
      <dgm:t>
        <a:bodyPr/>
        <a:lstStyle/>
        <a:p>
          <a:endParaRPr lang="en-GB"/>
        </a:p>
      </dgm:t>
    </dgm:pt>
    <dgm:pt modelId="{2428E5E5-B72B-4A78-BD4F-813B009C17DD}" type="sibTrans" cxnId="{2D1A0870-5633-4877-8BCB-9DE7209E79E5}">
      <dgm:prSet/>
      <dgm:spPr/>
      <dgm:t>
        <a:bodyPr/>
        <a:lstStyle/>
        <a:p>
          <a:endParaRPr lang="en-GB"/>
        </a:p>
      </dgm:t>
    </dgm:pt>
    <dgm:pt modelId="{E0D2EF23-A910-4156-8CC7-EDED00C24D88}">
      <dgm:prSet phldrT="[Text]"/>
      <dgm:spPr/>
      <dgm:t>
        <a:bodyPr/>
        <a:lstStyle/>
        <a:p>
          <a:r>
            <a:rPr lang="en-GB" dirty="0"/>
            <a:t>Share with parents/carers via social media and  school newsletters</a:t>
          </a:r>
        </a:p>
      </dgm:t>
    </dgm:pt>
    <dgm:pt modelId="{1896232C-E39F-4E47-BE87-A799DB57BAB2}" type="parTrans" cxnId="{2388D970-6324-4223-804E-AE3DF5102517}">
      <dgm:prSet/>
      <dgm:spPr/>
      <dgm:t>
        <a:bodyPr/>
        <a:lstStyle/>
        <a:p>
          <a:endParaRPr lang="en-GB"/>
        </a:p>
      </dgm:t>
    </dgm:pt>
    <dgm:pt modelId="{B68B3CDD-C617-4DB4-AFE7-37FC69049037}" type="sibTrans" cxnId="{2388D970-6324-4223-804E-AE3DF5102517}">
      <dgm:prSet/>
      <dgm:spPr/>
      <dgm:t>
        <a:bodyPr/>
        <a:lstStyle/>
        <a:p>
          <a:endParaRPr lang="en-GB"/>
        </a:p>
      </dgm:t>
    </dgm:pt>
    <dgm:pt modelId="{10B40AA1-E301-4FD7-BD80-9A455C4CD310}">
      <dgm:prSet phldrT="[Text]"/>
      <dgm:spPr/>
      <dgm:t>
        <a:bodyPr/>
        <a:lstStyle/>
        <a:p>
          <a:r>
            <a:rPr lang="en-GB" dirty="0"/>
            <a:t>Present at our annual Teach Meet </a:t>
          </a:r>
        </a:p>
      </dgm:t>
    </dgm:pt>
    <dgm:pt modelId="{310E9515-5003-4D83-8089-AE3459044F89}" type="parTrans" cxnId="{58D2BFDA-7653-471D-BF3D-CDC43AD398C2}">
      <dgm:prSet/>
      <dgm:spPr/>
      <dgm:t>
        <a:bodyPr/>
        <a:lstStyle/>
        <a:p>
          <a:endParaRPr lang="en-GB"/>
        </a:p>
      </dgm:t>
    </dgm:pt>
    <dgm:pt modelId="{7BE91BB9-266D-4C70-A921-5151F53D4F5C}" type="sibTrans" cxnId="{58D2BFDA-7653-471D-BF3D-CDC43AD398C2}">
      <dgm:prSet/>
      <dgm:spPr/>
      <dgm:t>
        <a:bodyPr/>
        <a:lstStyle/>
        <a:p>
          <a:endParaRPr lang="en-GB"/>
        </a:p>
      </dgm:t>
    </dgm:pt>
    <dgm:pt modelId="{24E8A0FA-AF19-4A36-9391-C820D86FE8ED}">
      <dgm:prSet phldrT="[Text]"/>
      <dgm:spPr/>
      <dgm:t>
        <a:bodyPr/>
        <a:lstStyle/>
        <a:p>
          <a:r>
            <a:rPr lang="en-GB" dirty="0"/>
            <a:t>Day off curriculum for A Day of Welcome</a:t>
          </a:r>
        </a:p>
      </dgm:t>
    </dgm:pt>
    <dgm:pt modelId="{578E2FD8-1438-4380-BC51-0A7B24960A6C}" type="parTrans" cxnId="{1D2DA29F-3A15-48B9-A077-204243C8268D}">
      <dgm:prSet/>
      <dgm:spPr/>
      <dgm:t>
        <a:bodyPr/>
        <a:lstStyle/>
        <a:p>
          <a:endParaRPr lang="en-GB"/>
        </a:p>
      </dgm:t>
    </dgm:pt>
    <dgm:pt modelId="{18717A07-595E-49A5-862C-531A04CD7873}" type="sibTrans" cxnId="{1D2DA29F-3A15-48B9-A077-204243C8268D}">
      <dgm:prSet/>
      <dgm:spPr/>
      <dgm:t>
        <a:bodyPr/>
        <a:lstStyle/>
        <a:p>
          <a:endParaRPr lang="en-GB"/>
        </a:p>
      </dgm:t>
    </dgm:pt>
    <dgm:pt modelId="{92ED65C5-DFF1-447D-8DA5-D8C3BF6B1075}">
      <dgm:prSet phldrT="[Text]"/>
      <dgm:spPr/>
      <dgm:t>
        <a:bodyPr/>
        <a:lstStyle/>
        <a:p>
          <a:r>
            <a:rPr lang="en-GB" dirty="0"/>
            <a:t>Seek approval for SoS from governors</a:t>
          </a:r>
        </a:p>
      </dgm:t>
    </dgm:pt>
    <dgm:pt modelId="{8AE624D4-FAA4-42BC-8ACC-502FB1A45092}" type="parTrans" cxnId="{5054C78F-DDBF-493F-A7B3-EA77B67F1D96}">
      <dgm:prSet/>
      <dgm:spPr/>
      <dgm:t>
        <a:bodyPr/>
        <a:lstStyle/>
        <a:p>
          <a:endParaRPr lang="en-GB"/>
        </a:p>
      </dgm:t>
    </dgm:pt>
    <dgm:pt modelId="{6C84C88E-EAE9-4D21-9789-22FB59D91593}" type="sibTrans" cxnId="{5054C78F-DDBF-493F-A7B3-EA77B67F1D96}">
      <dgm:prSet/>
      <dgm:spPr/>
      <dgm:t>
        <a:bodyPr/>
        <a:lstStyle/>
        <a:p>
          <a:endParaRPr lang="en-GB"/>
        </a:p>
      </dgm:t>
    </dgm:pt>
    <dgm:pt modelId="{365EB458-442C-428C-80D0-D73F89C2DBE7}">
      <dgm:prSet phldrT="[Text]"/>
      <dgm:spPr/>
      <dgm:t>
        <a:bodyPr/>
        <a:lstStyle/>
        <a:p>
          <a:r>
            <a:rPr lang="en-GB" dirty="0"/>
            <a:t>Welcome cards for Syria, Afghan, Ukrainian and Asylum seeker families resettling in Norfolk</a:t>
          </a:r>
        </a:p>
      </dgm:t>
    </dgm:pt>
    <dgm:pt modelId="{3E1E65E0-5295-4FF6-AB35-19E2D3286D8F}" type="parTrans" cxnId="{2B3B9366-766D-41C4-9888-F8089DA8E3DA}">
      <dgm:prSet/>
      <dgm:spPr/>
      <dgm:t>
        <a:bodyPr/>
        <a:lstStyle/>
        <a:p>
          <a:endParaRPr lang="en-GB"/>
        </a:p>
      </dgm:t>
    </dgm:pt>
    <dgm:pt modelId="{18AC08AF-85BD-4FAE-A87F-B231312269C4}" type="sibTrans" cxnId="{2B3B9366-766D-41C4-9888-F8089DA8E3DA}">
      <dgm:prSet/>
      <dgm:spPr/>
      <dgm:t>
        <a:bodyPr/>
        <a:lstStyle/>
        <a:p>
          <a:endParaRPr lang="en-GB"/>
        </a:p>
      </dgm:t>
    </dgm:pt>
    <dgm:pt modelId="{2032BD3E-5570-4BCF-AE83-F4B9D6FA1BAF}">
      <dgm:prSet phldrT="[Text]"/>
      <dgm:spPr/>
      <dgm:t>
        <a:bodyPr/>
        <a:lstStyle/>
        <a:p>
          <a:r>
            <a:rPr lang="en-GB" dirty="0"/>
            <a:t>Classes named after famous refugees</a:t>
          </a:r>
        </a:p>
      </dgm:t>
    </dgm:pt>
    <dgm:pt modelId="{E4168451-E59B-40A4-916D-CDF43357D9F2}" type="parTrans" cxnId="{CB41E37F-1454-4C19-9127-893C55D83777}">
      <dgm:prSet/>
      <dgm:spPr/>
      <dgm:t>
        <a:bodyPr/>
        <a:lstStyle/>
        <a:p>
          <a:endParaRPr lang="en-GB"/>
        </a:p>
      </dgm:t>
    </dgm:pt>
    <dgm:pt modelId="{1EA5805D-D343-4EF3-A5D9-E25183E19478}" type="sibTrans" cxnId="{CB41E37F-1454-4C19-9127-893C55D83777}">
      <dgm:prSet/>
      <dgm:spPr/>
      <dgm:t>
        <a:bodyPr/>
        <a:lstStyle/>
        <a:p>
          <a:endParaRPr lang="en-GB"/>
        </a:p>
      </dgm:t>
    </dgm:pt>
    <dgm:pt modelId="{F2DAC4D8-75A5-4B10-9CFA-7FDCBF2B84F1}">
      <dgm:prSet phldrT="[Text]"/>
      <dgm:spPr/>
      <dgm:t>
        <a:bodyPr/>
        <a:lstStyle/>
        <a:p>
          <a:r>
            <a:rPr lang="en-GB" dirty="0"/>
            <a:t>Norfolk Record Office workshop on Norfolk’s history as a place of sanctuary</a:t>
          </a:r>
        </a:p>
      </dgm:t>
    </dgm:pt>
    <dgm:pt modelId="{574B3B22-FE2E-46C6-8696-02CED0F72B15}" type="parTrans" cxnId="{93D2262A-E552-46C5-897B-FB6382806725}">
      <dgm:prSet/>
      <dgm:spPr/>
      <dgm:t>
        <a:bodyPr/>
        <a:lstStyle/>
        <a:p>
          <a:endParaRPr lang="en-GB"/>
        </a:p>
      </dgm:t>
    </dgm:pt>
    <dgm:pt modelId="{BDADE0FD-81AD-414E-9F7A-52467363ABB4}" type="sibTrans" cxnId="{93D2262A-E552-46C5-897B-FB6382806725}">
      <dgm:prSet/>
      <dgm:spPr/>
      <dgm:t>
        <a:bodyPr/>
        <a:lstStyle/>
        <a:p>
          <a:endParaRPr lang="en-GB"/>
        </a:p>
      </dgm:t>
    </dgm:pt>
    <dgm:pt modelId="{4A0B7EC6-1144-4483-BF9E-E28E3C034AC2}">
      <dgm:prSet phldrT="[Text]"/>
      <dgm:spPr/>
      <dgm:t>
        <a:bodyPr/>
        <a:lstStyle/>
        <a:p>
          <a:r>
            <a:rPr lang="en-GB" dirty="0"/>
            <a:t>Assemblies on topic</a:t>
          </a:r>
        </a:p>
      </dgm:t>
    </dgm:pt>
    <dgm:pt modelId="{E02FDCFF-6C41-49D5-976B-5BF5E918479E}" type="parTrans" cxnId="{924EFAB9-BCFE-48E8-8304-1EAF697204ED}">
      <dgm:prSet/>
      <dgm:spPr/>
      <dgm:t>
        <a:bodyPr/>
        <a:lstStyle/>
        <a:p>
          <a:endParaRPr lang="en-GB"/>
        </a:p>
      </dgm:t>
    </dgm:pt>
    <dgm:pt modelId="{8FD3690C-7A0F-4BD1-BDC8-5E24BCB3D9DA}" type="sibTrans" cxnId="{924EFAB9-BCFE-48E8-8304-1EAF697204ED}">
      <dgm:prSet/>
      <dgm:spPr/>
      <dgm:t>
        <a:bodyPr/>
        <a:lstStyle/>
        <a:p>
          <a:endParaRPr lang="en-GB"/>
        </a:p>
      </dgm:t>
    </dgm:pt>
    <dgm:pt modelId="{DF38886E-B5A2-45C4-9394-603F0ED06C70}">
      <dgm:prSet phldrT="[Text]"/>
      <dgm:spPr/>
      <dgm:t>
        <a:bodyPr/>
        <a:lstStyle/>
        <a:p>
          <a:r>
            <a:rPr lang="en-GB" dirty="0"/>
            <a:t>Fundraise for Welcome Wheels</a:t>
          </a:r>
        </a:p>
      </dgm:t>
    </dgm:pt>
    <dgm:pt modelId="{58A41510-3EFB-464D-A419-29D3310623C2}" type="parTrans" cxnId="{31981A5F-15B2-4F56-87DC-650880CB94F9}">
      <dgm:prSet/>
      <dgm:spPr/>
      <dgm:t>
        <a:bodyPr/>
        <a:lstStyle/>
        <a:p>
          <a:endParaRPr lang="en-GB"/>
        </a:p>
      </dgm:t>
    </dgm:pt>
    <dgm:pt modelId="{90561C98-A9EB-48F8-A875-5EB52CC44D63}" type="sibTrans" cxnId="{31981A5F-15B2-4F56-87DC-650880CB94F9}">
      <dgm:prSet/>
      <dgm:spPr/>
      <dgm:t>
        <a:bodyPr/>
        <a:lstStyle/>
        <a:p>
          <a:endParaRPr lang="en-GB"/>
        </a:p>
      </dgm:t>
    </dgm:pt>
    <dgm:pt modelId="{21C162E8-613F-4A62-8A87-3C4491388ECF}">
      <dgm:prSet phldrT="[Text]"/>
      <dgm:spPr/>
      <dgm:t>
        <a:bodyPr/>
        <a:lstStyle/>
        <a:p>
          <a:r>
            <a:rPr lang="en-GB" dirty="0" err="1"/>
            <a:t>Embedd</a:t>
          </a:r>
          <a:r>
            <a:rPr lang="en-GB" dirty="0"/>
            <a:t> SoS principles across the curriculum</a:t>
          </a:r>
        </a:p>
      </dgm:t>
    </dgm:pt>
    <dgm:pt modelId="{5DC9AC23-8377-48F4-A3CF-5EE4AE93CE9C}" type="parTrans" cxnId="{20F70795-924B-4916-8DB9-C8CFD86458E6}">
      <dgm:prSet/>
      <dgm:spPr/>
      <dgm:t>
        <a:bodyPr/>
        <a:lstStyle/>
        <a:p>
          <a:endParaRPr lang="en-GB"/>
        </a:p>
      </dgm:t>
    </dgm:pt>
    <dgm:pt modelId="{BC1E10C3-F695-4C55-A03B-9A530D94934D}" type="sibTrans" cxnId="{20F70795-924B-4916-8DB9-C8CFD86458E6}">
      <dgm:prSet/>
      <dgm:spPr/>
      <dgm:t>
        <a:bodyPr/>
        <a:lstStyle/>
        <a:p>
          <a:endParaRPr lang="en-GB"/>
        </a:p>
      </dgm:t>
    </dgm:pt>
    <dgm:pt modelId="{71180F9E-6D20-4992-8218-A56BD02623DC}">
      <dgm:prSet phldrT="[Text]"/>
      <dgm:spPr/>
      <dgm:t>
        <a:bodyPr/>
        <a:lstStyle/>
        <a:p>
          <a:r>
            <a:rPr lang="en-GB" dirty="0"/>
            <a:t>Include A Day of Welcome &amp; Refugee Week in the school calendar</a:t>
          </a:r>
        </a:p>
      </dgm:t>
    </dgm:pt>
    <dgm:pt modelId="{279AB067-1F29-4AEF-BB57-678DCA422063}" type="parTrans" cxnId="{8401B148-EEC0-476C-ACDD-66323C74CF87}">
      <dgm:prSet/>
      <dgm:spPr/>
      <dgm:t>
        <a:bodyPr/>
        <a:lstStyle/>
        <a:p>
          <a:endParaRPr lang="en-GB"/>
        </a:p>
      </dgm:t>
    </dgm:pt>
    <dgm:pt modelId="{9ED3DBC7-A453-44CC-86CE-05E8AAB1C4B2}" type="sibTrans" cxnId="{8401B148-EEC0-476C-ACDD-66323C74CF87}">
      <dgm:prSet/>
      <dgm:spPr/>
      <dgm:t>
        <a:bodyPr/>
        <a:lstStyle/>
        <a:p>
          <a:endParaRPr lang="en-GB"/>
        </a:p>
      </dgm:t>
    </dgm:pt>
    <dgm:pt modelId="{CAF3555C-DD3B-42C9-B1C1-1E929D246A97}">
      <dgm:prSet phldrT="[Text]"/>
      <dgm:spPr/>
      <dgm:t>
        <a:bodyPr/>
        <a:lstStyle/>
        <a:p>
          <a:r>
            <a:rPr lang="en-GB" dirty="0"/>
            <a:t>Local history study – Norfolk’s migration history</a:t>
          </a:r>
        </a:p>
      </dgm:t>
    </dgm:pt>
    <dgm:pt modelId="{4DCFC6C0-C3C7-464C-83AC-32C922027104}" type="parTrans" cxnId="{3813BA22-6FE6-4B57-9B0F-E3B3E464E649}">
      <dgm:prSet/>
      <dgm:spPr/>
      <dgm:t>
        <a:bodyPr/>
        <a:lstStyle/>
        <a:p>
          <a:endParaRPr lang="en-GB"/>
        </a:p>
      </dgm:t>
    </dgm:pt>
    <dgm:pt modelId="{E9E5DE3C-3AB8-4044-9AD6-76117852B3BA}" type="sibTrans" cxnId="{3813BA22-6FE6-4B57-9B0F-E3B3E464E649}">
      <dgm:prSet/>
      <dgm:spPr/>
      <dgm:t>
        <a:bodyPr/>
        <a:lstStyle/>
        <a:p>
          <a:endParaRPr lang="en-GB"/>
        </a:p>
      </dgm:t>
    </dgm:pt>
    <dgm:pt modelId="{B314BDD2-1FC3-4690-8434-383336B41BAB}">
      <dgm:prSet phldrT="[Text]"/>
      <dgm:spPr/>
      <dgm:t>
        <a:bodyPr/>
        <a:lstStyle/>
        <a:p>
          <a:r>
            <a:rPr lang="en-GB" dirty="0"/>
            <a:t>SoS mural/art project</a:t>
          </a:r>
        </a:p>
      </dgm:t>
    </dgm:pt>
    <dgm:pt modelId="{ACE99E28-0679-433C-9D4F-27174AC08287}" type="parTrans" cxnId="{42146C89-5FBE-46C9-9251-B7361C2B11FA}">
      <dgm:prSet/>
      <dgm:spPr/>
      <dgm:t>
        <a:bodyPr/>
        <a:lstStyle/>
        <a:p>
          <a:endParaRPr lang="en-GB"/>
        </a:p>
      </dgm:t>
    </dgm:pt>
    <dgm:pt modelId="{3D16F1C6-2867-477B-A116-889C3B96F484}" type="sibTrans" cxnId="{42146C89-5FBE-46C9-9251-B7361C2B11FA}">
      <dgm:prSet/>
      <dgm:spPr/>
      <dgm:t>
        <a:bodyPr/>
        <a:lstStyle/>
        <a:p>
          <a:endParaRPr lang="en-GB"/>
        </a:p>
      </dgm:t>
    </dgm:pt>
    <dgm:pt modelId="{649E36A6-EC5F-4EC3-926F-924C39041F18}">
      <dgm:prSet phldrT="[Text]"/>
      <dgm:spPr/>
      <dgm:t>
        <a:bodyPr/>
        <a:lstStyle/>
        <a:p>
          <a:r>
            <a:rPr lang="en-GB" dirty="0"/>
            <a:t>Support other schools to become SoS</a:t>
          </a:r>
        </a:p>
      </dgm:t>
    </dgm:pt>
    <dgm:pt modelId="{DECFC1AB-5923-4397-AE59-468D0619C7CB}" type="parTrans" cxnId="{29FD33CE-8D7E-4C69-BFE0-614340D2FA01}">
      <dgm:prSet/>
      <dgm:spPr/>
      <dgm:t>
        <a:bodyPr/>
        <a:lstStyle/>
        <a:p>
          <a:endParaRPr lang="en-GB"/>
        </a:p>
      </dgm:t>
    </dgm:pt>
    <dgm:pt modelId="{824BA7EC-F21F-4C7B-A865-1D9E41B53635}" type="sibTrans" cxnId="{29FD33CE-8D7E-4C69-BFE0-614340D2FA01}">
      <dgm:prSet/>
      <dgm:spPr/>
      <dgm:t>
        <a:bodyPr/>
        <a:lstStyle/>
        <a:p>
          <a:endParaRPr lang="en-GB"/>
        </a:p>
      </dgm:t>
    </dgm:pt>
    <dgm:pt modelId="{60F767A8-9600-4666-A4B0-75272800D1AC}">
      <dgm:prSet phldrT="[Text]"/>
      <dgm:spPr/>
      <dgm:t>
        <a:bodyPr/>
        <a:lstStyle/>
        <a:p>
          <a:endParaRPr lang="en-GB" dirty="0"/>
        </a:p>
      </dgm:t>
    </dgm:pt>
    <dgm:pt modelId="{8DC45767-3677-439B-9376-B4E986DB35C0}" type="parTrans" cxnId="{1DED84F3-E463-4FF6-A921-55E72518A80C}">
      <dgm:prSet/>
      <dgm:spPr/>
      <dgm:t>
        <a:bodyPr/>
        <a:lstStyle/>
        <a:p>
          <a:endParaRPr lang="en-GB"/>
        </a:p>
      </dgm:t>
    </dgm:pt>
    <dgm:pt modelId="{902C3245-78E4-4B3C-B3A6-35D9BF1A5AEC}" type="sibTrans" cxnId="{1DED84F3-E463-4FF6-A921-55E72518A80C}">
      <dgm:prSet/>
      <dgm:spPr/>
      <dgm:t>
        <a:bodyPr/>
        <a:lstStyle/>
        <a:p>
          <a:endParaRPr lang="en-GB"/>
        </a:p>
      </dgm:t>
    </dgm:pt>
    <dgm:pt modelId="{011B0977-ED70-4801-88FE-AD75C1FFF03E}">
      <dgm:prSet phldrT="[Text]"/>
      <dgm:spPr/>
      <dgm:t>
        <a:bodyPr/>
        <a:lstStyle/>
        <a:p>
          <a:r>
            <a:rPr lang="en-GB" dirty="0"/>
            <a:t>Spotlight SoS on your school website</a:t>
          </a:r>
        </a:p>
      </dgm:t>
    </dgm:pt>
    <dgm:pt modelId="{40934A63-331B-4B9D-8763-8A4DBA0162D9}" type="parTrans" cxnId="{B7EC1077-79BC-46E8-9A82-A01B055D50BA}">
      <dgm:prSet/>
      <dgm:spPr/>
      <dgm:t>
        <a:bodyPr/>
        <a:lstStyle/>
        <a:p>
          <a:endParaRPr lang="en-GB"/>
        </a:p>
      </dgm:t>
    </dgm:pt>
    <dgm:pt modelId="{ECAF5586-9603-4E54-A65C-21462133D354}" type="sibTrans" cxnId="{B7EC1077-79BC-46E8-9A82-A01B055D50BA}">
      <dgm:prSet/>
      <dgm:spPr/>
      <dgm:t>
        <a:bodyPr/>
        <a:lstStyle/>
        <a:p>
          <a:endParaRPr lang="en-GB"/>
        </a:p>
      </dgm:t>
    </dgm:pt>
    <dgm:pt modelId="{CF8C41FB-73E1-4560-9ED6-29D378EA8E4F}">
      <dgm:prSet phldrT="[Text]"/>
      <dgm:spPr/>
      <dgm:t>
        <a:bodyPr/>
        <a:lstStyle/>
        <a:p>
          <a:endParaRPr lang="en-GB" dirty="0"/>
        </a:p>
      </dgm:t>
    </dgm:pt>
    <dgm:pt modelId="{71A3296E-0D7B-43B2-B086-DC1CC58D4F69}" type="parTrans" cxnId="{E5B487FB-55A8-4215-BE24-DBBD882E4567}">
      <dgm:prSet/>
      <dgm:spPr/>
      <dgm:t>
        <a:bodyPr/>
        <a:lstStyle/>
        <a:p>
          <a:endParaRPr lang="en-GB"/>
        </a:p>
      </dgm:t>
    </dgm:pt>
    <dgm:pt modelId="{03077101-F38C-44F0-B8B7-F408D75AFA8D}" type="sibTrans" cxnId="{E5B487FB-55A8-4215-BE24-DBBD882E4567}">
      <dgm:prSet/>
      <dgm:spPr/>
      <dgm:t>
        <a:bodyPr/>
        <a:lstStyle/>
        <a:p>
          <a:endParaRPr lang="en-GB"/>
        </a:p>
      </dgm:t>
    </dgm:pt>
    <dgm:pt modelId="{7022386E-D309-4330-817B-F9E8B32FAC1C}">
      <dgm:prSet phldrT="[Text]"/>
      <dgm:spPr/>
      <dgm:t>
        <a:bodyPr/>
        <a:lstStyle/>
        <a:p>
          <a:r>
            <a:rPr lang="en-GB" dirty="0"/>
            <a:t>Support local campaigns and initiatives to help refugees &amp; asylum seekers</a:t>
          </a:r>
        </a:p>
      </dgm:t>
    </dgm:pt>
    <dgm:pt modelId="{EDA67080-0CD3-43E1-BBCA-BE56B26594C7}" type="parTrans" cxnId="{44175CFA-EB2C-41EA-8B7F-0EB9D742C9A5}">
      <dgm:prSet/>
      <dgm:spPr/>
      <dgm:t>
        <a:bodyPr/>
        <a:lstStyle/>
        <a:p>
          <a:endParaRPr lang="en-GB"/>
        </a:p>
      </dgm:t>
    </dgm:pt>
    <dgm:pt modelId="{FB89F0B0-5D4B-43D6-8ADE-A3D8BA12B09E}" type="sibTrans" cxnId="{44175CFA-EB2C-41EA-8B7F-0EB9D742C9A5}">
      <dgm:prSet/>
      <dgm:spPr/>
      <dgm:t>
        <a:bodyPr/>
        <a:lstStyle/>
        <a:p>
          <a:endParaRPr lang="en-GB"/>
        </a:p>
      </dgm:t>
    </dgm:pt>
    <dgm:pt modelId="{0BC117A5-251E-478A-AD41-752AB17B9D95}">
      <dgm:prSet phldrT="[Text]"/>
      <dgm:spPr/>
      <dgm:t>
        <a:bodyPr/>
        <a:lstStyle/>
        <a:p>
          <a:endParaRPr lang="en-GB" dirty="0"/>
        </a:p>
      </dgm:t>
    </dgm:pt>
    <dgm:pt modelId="{C825E9E4-3569-4F1D-82CB-9CCA93057191}" type="parTrans" cxnId="{49BD3675-1515-4D9F-B49E-3D567A0D8555}">
      <dgm:prSet/>
      <dgm:spPr/>
      <dgm:t>
        <a:bodyPr/>
        <a:lstStyle/>
        <a:p>
          <a:endParaRPr lang="en-GB"/>
        </a:p>
      </dgm:t>
    </dgm:pt>
    <dgm:pt modelId="{55F6BE54-EDFE-4487-8047-5810EA9195AD}" type="sibTrans" cxnId="{49BD3675-1515-4D9F-B49E-3D567A0D8555}">
      <dgm:prSet/>
      <dgm:spPr/>
      <dgm:t>
        <a:bodyPr/>
        <a:lstStyle/>
        <a:p>
          <a:endParaRPr lang="en-GB"/>
        </a:p>
      </dgm:t>
    </dgm:pt>
    <dgm:pt modelId="{3E26FC8E-6710-4D8E-B68D-4FEB77726EE9}">
      <dgm:prSet phldrT="[Text]"/>
      <dgm:spPr/>
      <dgm:t>
        <a:bodyPr/>
        <a:lstStyle/>
        <a:p>
          <a:r>
            <a:rPr lang="en-GB" dirty="0"/>
            <a:t>Share good practice at the annual SoS lecture for PGCE students at UEA</a:t>
          </a:r>
        </a:p>
      </dgm:t>
    </dgm:pt>
    <dgm:pt modelId="{B6DC9ED4-9EEA-47E2-80D1-B97E806A2460}" type="parTrans" cxnId="{FC3FBADB-841D-4663-BA15-670C54505120}">
      <dgm:prSet/>
      <dgm:spPr/>
      <dgm:t>
        <a:bodyPr/>
        <a:lstStyle/>
        <a:p>
          <a:endParaRPr lang="en-GB"/>
        </a:p>
      </dgm:t>
    </dgm:pt>
    <dgm:pt modelId="{497E8853-4997-4815-9137-DEC950B65479}" type="sibTrans" cxnId="{FC3FBADB-841D-4663-BA15-670C54505120}">
      <dgm:prSet/>
      <dgm:spPr/>
      <dgm:t>
        <a:bodyPr/>
        <a:lstStyle/>
        <a:p>
          <a:endParaRPr lang="en-GB"/>
        </a:p>
      </dgm:t>
    </dgm:pt>
    <dgm:pt modelId="{082CFF1C-AC39-42B9-9230-FDB5E437951A}">
      <dgm:prSet phldrT="[Text]"/>
      <dgm:spPr/>
      <dgm:t>
        <a:bodyPr/>
        <a:lstStyle/>
        <a:p>
          <a:r>
            <a:rPr lang="en-GB" dirty="0"/>
            <a:t>Use books to explore migration and displacement</a:t>
          </a:r>
        </a:p>
      </dgm:t>
    </dgm:pt>
    <dgm:pt modelId="{EC0F0D13-E561-4996-9F2B-9C3D966FCF39}" type="parTrans" cxnId="{1061EFE6-D436-4E6B-8C14-664CF59186A6}">
      <dgm:prSet/>
      <dgm:spPr/>
      <dgm:t>
        <a:bodyPr/>
        <a:lstStyle/>
        <a:p>
          <a:endParaRPr lang="en-GB"/>
        </a:p>
      </dgm:t>
    </dgm:pt>
    <dgm:pt modelId="{EDEF4377-8C0C-4EEA-835B-6B103C6097B1}" type="sibTrans" cxnId="{1061EFE6-D436-4E6B-8C14-664CF59186A6}">
      <dgm:prSet/>
      <dgm:spPr/>
      <dgm:t>
        <a:bodyPr/>
        <a:lstStyle/>
        <a:p>
          <a:endParaRPr lang="en-GB"/>
        </a:p>
      </dgm:t>
    </dgm:pt>
    <dgm:pt modelId="{CE2B6522-5784-4674-9AF0-DA494133FD1C}">
      <dgm:prSet phldrT="[Text]"/>
      <dgm:spPr/>
      <dgm:t>
        <a:bodyPr/>
        <a:lstStyle/>
        <a:p>
          <a:r>
            <a:rPr lang="en-GB" dirty="0"/>
            <a:t>Contribute to SoS CPD</a:t>
          </a:r>
        </a:p>
      </dgm:t>
    </dgm:pt>
    <dgm:pt modelId="{49038B82-482E-4AFE-9E26-183B02B67DC4}" type="parTrans" cxnId="{89D58490-EF19-418A-96FE-59DC7768BB11}">
      <dgm:prSet/>
      <dgm:spPr/>
      <dgm:t>
        <a:bodyPr/>
        <a:lstStyle/>
        <a:p>
          <a:endParaRPr lang="en-GB"/>
        </a:p>
      </dgm:t>
    </dgm:pt>
    <dgm:pt modelId="{D42C8FF3-037B-4986-8778-1BA07794D247}" type="sibTrans" cxnId="{89D58490-EF19-418A-96FE-59DC7768BB11}">
      <dgm:prSet/>
      <dgm:spPr/>
      <dgm:t>
        <a:bodyPr/>
        <a:lstStyle/>
        <a:p>
          <a:endParaRPr lang="en-GB"/>
        </a:p>
      </dgm:t>
    </dgm:pt>
    <dgm:pt modelId="{12737E84-C1EB-44B6-98E6-C627E0B9A646}" type="pres">
      <dgm:prSet presAssocID="{162454E9-D465-4FE8-84A5-369D273956D5}" presName="Name0" presStyleCnt="0">
        <dgm:presLayoutVars>
          <dgm:dir/>
          <dgm:animLvl val="lvl"/>
          <dgm:resizeHandles val="exact"/>
        </dgm:presLayoutVars>
      </dgm:prSet>
      <dgm:spPr/>
    </dgm:pt>
    <dgm:pt modelId="{A4F32180-616B-4EF3-AC8C-A451E4D1ED17}" type="pres">
      <dgm:prSet presAssocID="{A4F9B743-F0F9-49C1-970F-1DF54ACE2C8C}" presName="composite" presStyleCnt="0"/>
      <dgm:spPr/>
    </dgm:pt>
    <dgm:pt modelId="{4857DD18-5557-4C7A-93D2-7FB9BBDFA0CD}" type="pres">
      <dgm:prSet presAssocID="{A4F9B743-F0F9-49C1-970F-1DF54ACE2C8C}" presName="parTx" presStyleLbl="alignNode1" presStyleIdx="0" presStyleCnt="3">
        <dgm:presLayoutVars>
          <dgm:chMax val="0"/>
          <dgm:chPref val="0"/>
          <dgm:bulletEnabled val="1"/>
        </dgm:presLayoutVars>
      </dgm:prSet>
      <dgm:spPr/>
    </dgm:pt>
    <dgm:pt modelId="{1FD4F263-7CC3-43C7-80B4-C4C050573764}" type="pres">
      <dgm:prSet presAssocID="{A4F9B743-F0F9-49C1-970F-1DF54ACE2C8C}" presName="desTx" presStyleLbl="alignAccFollowNode1" presStyleIdx="0" presStyleCnt="3">
        <dgm:presLayoutVars>
          <dgm:bulletEnabled val="1"/>
        </dgm:presLayoutVars>
      </dgm:prSet>
      <dgm:spPr/>
    </dgm:pt>
    <dgm:pt modelId="{9BA774F8-B8D4-4316-87CC-EB62AE7F2422}" type="pres">
      <dgm:prSet presAssocID="{0A2D0205-817F-40B4-BA03-3109F8AD7189}" presName="space" presStyleCnt="0"/>
      <dgm:spPr/>
    </dgm:pt>
    <dgm:pt modelId="{A978FA67-2532-40A4-9B6D-C7679A73EB37}" type="pres">
      <dgm:prSet presAssocID="{1D456C0D-CD65-489A-B39A-DB3B7BCCAC22}" presName="composite" presStyleCnt="0"/>
      <dgm:spPr/>
    </dgm:pt>
    <dgm:pt modelId="{C90A6D6C-E6D4-4DC3-8694-8DEF777B670F}" type="pres">
      <dgm:prSet presAssocID="{1D456C0D-CD65-489A-B39A-DB3B7BCCAC22}" presName="parTx" presStyleLbl="alignNode1" presStyleIdx="1" presStyleCnt="3">
        <dgm:presLayoutVars>
          <dgm:chMax val="0"/>
          <dgm:chPref val="0"/>
          <dgm:bulletEnabled val="1"/>
        </dgm:presLayoutVars>
      </dgm:prSet>
      <dgm:spPr/>
    </dgm:pt>
    <dgm:pt modelId="{3DA4A1B4-56A9-4271-A8DD-E30572733C17}" type="pres">
      <dgm:prSet presAssocID="{1D456C0D-CD65-489A-B39A-DB3B7BCCAC22}" presName="desTx" presStyleLbl="alignAccFollowNode1" presStyleIdx="1" presStyleCnt="3">
        <dgm:presLayoutVars>
          <dgm:bulletEnabled val="1"/>
        </dgm:presLayoutVars>
      </dgm:prSet>
      <dgm:spPr/>
    </dgm:pt>
    <dgm:pt modelId="{631658D1-2133-43F5-8745-6E18EC1E7262}" type="pres">
      <dgm:prSet presAssocID="{48C3161F-885C-436E-92B0-3983F04AAD04}" presName="space" presStyleCnt="0"/>
      <dgm:spPr/>
    </dgm:pt>
    <dgm:pt modelId="{4F56323F-95D2-4697-919D-E7CDA6635705}" type="pres">
      <dgm:prSet presAssocID="{9371CC10-D252-4D76-A7A4-6B2D98C44B1D}" presName="composite" presStyleCnt="0"/>
      <dgm:spPr/>
    </dgm:pt>
    <dgm:pt modelId="{D7AE794F-D10E-4A7A-AAFB-4E92ED6E9FCA}" type="pres">
      <dgm:prSet presAssocID="{9371CC10-D252-4D76-A7A4-6B2D98C44B1D}" presName="parTx" presStyleLbl="alignNode1" presStyleIdx="2" presStyleCnt="3">
        <dgm:presLayoutVars>
          <dgm:chMax val="0"/>
          <dgm:chPref val="0"/>
          <dgm:bulletEnabled val="1"/>
        </dgm:presLayoutVars>
      </dgm:prSet>
      <dgm:spPr/>
    </dgm:pt>
    <dgm:pt modelId="{0BB67CC5-BD96-4D1B-8A50-C43BB3DD68E1}" type="pres">
      <dgm:prSet presAssocID="{9371CC10-D252-4D76-A7A4-6B2D98C44B1D}" presName="desTx" presStyleLbl="alignAccFollowNode1" presStyleIdx="2" presStyleCnt="3">
        <dgm:presLayoutVars>
          <dgm:bulletEnabled val="1"/>
        </dgm:presLayoutVars>
      </dgm:prSet>
      <dgm:spPr/>
    </dgm:pt>
  </dgm:ptLst>
  <dgm:cxnLst>
    <dgm:cxn modelId="{12236F01-5B0A-4038-A51F-D29B1271C80F}" type="presOf" srcId="{CE2B6522-5784-4674-9AF0-DA494133FD1C}" destId="{0BB67CC5-BD96-4D1B-8A50-C43BB3DD68E1}" srcOrd="0" destOrd="2" presId="urn:microsoft.com/office/officeart/2005/8/layout/hList1"/>
    <dgm:cxn modelId="{3B139505-D38B-487A-94B8-769F9C2EBE54}" type="presOf" srcId="{082CFF1C-AC39-42B9-9230-FDB5E437951A}" destId="{3DA4A1B4-56A9-4271-A8DD-E30572733C17}" srcOrd="0" destOrd="2" presId="urn:microsoft.com/office/officeart/2005/8/layout/hList1"/>
    <dgm:cxn modelId="{77664013-A5B3-42CB-9098-3DD1A782A0C7}" type="presOf" srcId="{CAF3555C-DD3B-42C9-B1C1-1E929D246A97}" destId="{3DA4A1B4-56A9-4271-A8DD-E30572733C17}" srcOrd="0" destOrd="6" presId="urn:microsoft.com/office/officeart/2005/8/layout/hList1"/>
    <dgm:cxn modelId="{581F3A14-AEA6-41BA-BE35-B8A2865E5315}" type="presOf" srcId="{CF8C41FB-73E1-4560-9ED6-29D378EA8E4F}" destId="{0BB67CC5-BD96-4D1B-8A50-C43BB3DD68E1}" srcOrd="0" destOrd="8" presId="urn:microsoft.com/office/officeart/2005/8/layout/hList1"/>
    <dgm:cxn modelId="{5D312316-2D2C-4F0E-B21F-C82F5C8E72CE}" type="presOf" srcId="{7022386E-D309-4330-817B-F9E8B32FAC1C}" destId="{0BB67CC5-BD96-4D1B-8A50-C43BB3DD68E1}" srcOrd="0" destOrd="5" presId="urn:microsoft.com/office/officeart/2005/8/layout/hList1"/>
    <dgm:cxn modelId="{BC344B1F-0E32-4043-AF3D-2E046185E939}" type="presOf" srcId="{21C162E8-613F-4A62-8A87-3C4491388ECF}" destId="{3DA4A1B4-56A9-4271-A8DD-E30572733C17}" srcOrd="0" destOrd="3" presId="urn:microsoft.com/office/officeart/2005/8/layout/hList1"/>
    <dgm:cxn modelId="{3813BA22-6FE6-4B57-9B0F-E3B3E464E649}" srcId="{1D456C0D-CD65-489A-B39A-DB3B7BCCAC22}" destId="{CAF3555C-DD3B-42C9-B1C1-1E929D246A97}" srcOrd="6" destOrd="0" parTransId="{4DCFC6C0-C3C7-464C-83AC-32C922027104}" sibTransId="{E9E5DE3C-3AB8-4044-9AD6-76117852B3BA}"/>
    <dgm:cxn modelId="{FEBA4224-3B6B-451E-8058-ADC473D76CF5}" srcId="{A4F9B743-F0F9-49C1-970F-1DF54ACE2C8C}" destId="{E7BC8702-9FD8-4A70-957B-8EE53A68252D}" srcOrd="0" destOrd="0" parTransId="{79FC7F23-E5DB-4868-9B51-70F53D7D5378}" sibTransId="{BC690108-5914-44AC-860A-3E58D139B7F0}"/>
    <dgm:cxn modelId="{93D2262A-E552-46C5-897B-FB6382806725}" srcId="{A4F9B743-F0F9-49C1-970F-1DF54ACE2C8C}" destId="{F2DAC4D8-75A5-4B10-9CFA-7FDCBF2B84F1}" srcOrd="6" destOrd="0" parTransId="{574B3B22-FE2E-46C6-8696-02CED0F72B15}" sibTransId="{BDADE0FD-81AD-414E-9F7A-52467363ABB4}"/>
    <dgm:cxn modelId="{2DB10531-AB20-45EC-9D18-E1298A55EFA9}" type="presOf" srcId="{10B40AA1-E301-4FD7-BD80-9A455C4CD310}" destId="{0BB67CC5-BD96-4D1B-8A50-C43BB3DD68E1}" srcOrd="0" destOrd="1" presId="urn:microsoft.com/office/officeart/2005/8/layout/hList1"/>
    <dgm:cxn modelId="{2D8FDB3A-3857-465C-B53C-6C4A01A29EF8}" type="presOf" srcId="{011B0977-ED70-4801-88FE-AD75C1FFF03E}" destId="{0BB67CC5-BD96-4D1B-8A50-C43BB3DD68E1}" srcOrd="0" destOrd="4" presId="urn:microsoft.com/office/officeart/2005/8/layout/hList1"/>
    <dgm:cxn modelId="{31981A5F-15B2-4F56-87DC-650880CB94F9}" srcId="{1D456C0D-CD65-489A-B39A-DB3B7BCCAC22}" destId="{DF38886E-B5A2-45C4-9394-603F0ED06C70}" srcOrd="1" destOrd="0" parTransId="{58A41510-3EFB-464D-A419-29D3310623C2}" sibTransId="{90561C98-A9EB-48F8-A875-5EB52CC44D63}"/>
    <dgm:cxn modelId="{2E518262-DA34-46A7-B715-C3348C80B95E}" srcId="{A4F9B743-F0F9-49C1-970F-1DF54ACE2C8C}" destId="{07C59126-3681-4586-9B3D-9FF09C94C644}" srcOrd="5" destOrd="0" parTransId="{E58135D0-4D53-4C3F-8C5B-4CE6D8A586BD}" sibTransId="{B3DF94D0-874F-4050-B909-EAC08E1C7F04}"/>
    <dgm:cxn modelId="{DF974D63-4E7A-4857-A14B-3AE03BF17A52}" type="presOf" srcId="{649E36A6-EC5F-4EC3-926F-924C39041F18}" destId="{0BB67CC5-BD96-4D1B-8A50-C43BB3DD68E1}" srcOrd="0" destOrd="3" presId="urn:microsoft.com/office/officeart/2005/8/layout/hList1"/>
    <dgm:cxn modelId="{11117F44-9EB0-46A6-B867-79E932FF46CA}" srcId="{1D456C0D-CD65-489A-B39A-DB3B7BCCAC22}" destId="{2CCF53FB-76AE-4902-9A07-14EBDF1F3EA9}" srcOrd="4" destOrd="0" parTransId="{8B7F7D29-CD55-462F-8E47-7FF146789085}" sibTransId="{C323516B-8C92-4819-A330-EAECD69F23F0}"/>
    <dgm:cxn modelId="{31346165-EA93-4375-8F05-7866893D1208}" type="presOf" srcId="{162454E9-D465-4FE8-84A5-369D273956D5}" destId="{12737E84-C1EB-44B6-98E6-C627E0B9A646}" srcOrd="0" destOrd="0" presId="urn:microsoft.com/office/officeart/2005/8/layout/hList1"/>
    <dgm:cxn modelId="{2B3B9366-766D-41C4-9888-F8089DA8E3DA}" srcId="{A4F9B743-F0F9-49C1-970F-1DF54ACE2C8C}" destId="{365EB458-442C-428C-80D0-D73F89C2DBE7}" srcOrd="3" destOrd="0" parTransId="{3E1E65E0-5295-4FF6-AB35-19E2D3286D8F}" sibTransId="{18AC08AF-85BD-4FAE-A87F-B231312269C4}"/>
    <dgm:cxn modelId="{25D4B966-A705-496A-A677-90CB8966765A}" type="presOf" srcId="{07C59126-3681-4586-9B3D-9FF09C94C644}" destId="{1FD4F263-7CC3-43C7-80B4-C4C050573764}" srcOrd="0" destOrd="5" presId="urn:microsoft.com/office/officeart/2005/8/layout/hList1"/>
    <dgm:cxn modelId="{8401B148-EEC0-476C-ACDD-66323C74CF87}" srcId="{1D456C0D-CD65-489A-B39A-DB3B7BCCAC22}" destId="{71180F9E-6D20-4992-8218-A56BD02623DC}" srcOrd="5" destOrd="0" parTransId="{279AB067-1F29-4AEF-BB57-678DCA422063}" sibTransId="{9ED3DBC7-A453-44CC-86CE-05E8AAB1C4B2}"/>
    <dgm:cxn modelId="{5E52CD68-F765-4AFC-940A-B50BF831FD70}" type="presOf" srcId="{E7BC8702-9FD8-4A70-957B-8EE53A68252D}" destId="{1FD4F263-7CC3-43C7-80B4-C4C050573764}" srcOrd="0" destOrd="0" presId="urn:microsoft.com/office/officeart/2005/8/layout/hList1"/>
    <dgm:cxn modelId="{D031B64A-D268-4A93-BF3B-27A1CB0A473C}" type="presOf" srcId="{0BC117A5-251E-478A-AD41-752AB17B9D95}" destId="{0BB67CC5-BD96-4D1B-8A50-C43BB3DD68E1}" srcOrd="0" destOrd="7" presId="urn:microsoft.com/office/officeart/2005/8/layout/hList1"/>
    <dgm:cxn modelId="{134C3B4C-C327-46AD-8136-4199684D9ACB}" srcId="{1D456C0D-CD65-489A-B39A-DB3B7BCCAC22}" destId="{6BD33601-FD9B-4305-B712-C3E520BC33B1}" srcOrd="0" destOrd="0" parTransId="{76F54926-BE7E-4C6B-A09A-02F0A51D88F9}" sibTransId="{6CCE0C1B-8301-4971-9C52-F7ADA9037BEB}"/>
    <dgm:cxn modelId="{2D1A0870-5633-4877-8BCB-9DE7209E79E5}" srcId="{162454E9-D465-4FE8-84A5-369D273956D5}" destId="{9371CC10-D252-4D76-A7A4-6B2D98C44B1D}" srcOrd="2" destOrd="0" parTransId="{6462B543-F710-47CF-BA3A-28BDDC2E690D}" sibTransId="{2428E5E5-B72B-4A78-BD4F-813B009C17DD}"/>
    <dgm:cxn modelId="{2388D970-6324-4223-804E-AE3DF5102517}" srcId="{9371CC10-D252-4D76-A7A4-6B2D98C44B1D}" destId="{E0D2EF23-A910-4156-8CC7-EDED00C24D88}" srcOrd="0" destOrd="0" parTransId="{1896232C-E39F-4E47-BE87-A799DB57BAB2}" sibTransId="{B68B3CDD-C617-4DB4-AFE7-37FC69049037}"/>
    <dgm:cxn modelId="{49BD3675-1515-4D9F-B49E-3D567A0D8555}" srcId="{9371CC10-D252-4D76-A7A4-6B2D98C44B1D}" destId="{0BC117A5-251E-478A-AD41-752AB17B9D95}" srcOrd="7" destOrd="0" parTransId="{C825E9E4-3569-4F1D-82CB-9CCA93057191}" sibTransId="{55F6BE54-EDFE-4487-8047-5810EA9195AD}"/>
    <dgm:cxn modelId="{B7EC1077-79BC-46E8-9A82-A01B055D50BA}" srcId="{9371CC10-D252-4D76-A7A4-6B2D98C44B1D}" destId="{011B0977-ED70-4801-88FE-AD75C1FFF03E}" srcOrd="4" destOrd="0" parTransId="{40934A63-331B-4B9D-8763-8A4DBA0162D9}" sibTransId="{ECAF5586-9603-4E54-A65C-21462133D354}"/>
    <dgm:cxn modelId="{04A52D5A-BD62-43A2-A12F-6F9D6ED32923}" type="presOf" srcId="{6BD33601-FD9B-4305-B712-C3E520BC33B1}" destId="{3DA4A1B4-56A9-4271-A8DD-E30572733C17}" srcOrd="0" destOrd="0" presId="urn:microsoft.com/office/officeart/2005/8/layout/hList1"/>
    <dgm:cxn modelId="{CB41E37F-1454-4C19-9127-893C55D83777}" srcId="{A4F9B743-F0F9-49C1-970F-1DF54ACE2C8C}" destId="{2032BD3E-5570-4BCF-AE83-F4B9D6FA1BAF}" srcOrd="4" destOrd="0" parTransId="{E4168451-E59B-40A4-916D-CDF43357D9F2}" sibTransId="{1EA5805D-D343-4EF3-A5D9-E25183E19478}"/>
    <dgm:cxn modelId="{B6D59482-12E9-4FD0-87BA-176A787E7704}" type="presOf" srcId="{9371CC10-D252-4D76-A7A4-6B2D98C44B1D}" destId="{D7AE794F-D10E-4A7A-AAFB-4E92ED6E9FCA}" srcOrd="0" destOrd="0" presId="urn:microsoft.com/office/officeart/2005/8/layout/hList1"/>
    <dgm:cxn modelId="{42146C89-5FBE-46C9-9251-B7361C2B11FA}" srcId="{1D456C0D-CD65-489A-B39A-DB3B7BCCAC22}" destId="{B314BDD2-1FC3-4690-8434-383336B41BAB}" srcOrd="7" destOrd="0" parTransId="{ACE99E28-0679-433C-9D4F-27174AC08287}" sibTransId="{3D16F1C6-2867-477B-A116-889C3B96F484}"/>
    <dgm:cxn modelId="{5054C78F-DDBF-493F-A7B3-EA77B67F1D96}" srcId="{A4F9B743-F0F9-49C1-970F-1DF54ACE2C8C}" destId="{92ED65C5-DFF1-447D-8DA5-D8C3BF6B1075}" srcOrd="2" destOrd="0" parTransId="{8AE624D4-FAA4-42BC-8ACC-502FB1A45092}" sibTransId="{6C84C88E-EAE9-4D21-9789-22FB59D91593}"/>
    <dgm:cxn modelId="{89D58490-EF19-418A-96FE-59DC7768BB11}" srcId="{9371CC10-D252-4D76-A7A4-6B2D98C44B1D}" destId="{CE2B6522-5784-4674-9AF0-DA494133FD1C}" srcOrd="2" destOrd="0" parTransId="{49038B82-482E-4AFE-9E26-183B02B67DC4}" sibTransId="{D42C8FF3-037B-4986-8778-1BA07794D247}"/>
    <dgm:cxn modelId="{20F70795-924B-4916-8DB9-C8CFD86458E6}" srcId="{1D456C0D-CD65-489A-B39A-DB3B7BCCAC22}" destId="{21C162E8-613F-4A62-8A87-3C4491388ECF}" srcOrd="3" destOrd="0" parTransId="{5DC9AC23-8377-48F4-A3CF-5EE4AE93CE9C}" sibTransId="{BC1E10C3-F695-4C55-A03B-9A530D94934D}"/>
    <dgm:cxn modelId="{A2884D97-FF22-475A-92EC-5A593E9AAE7F}" type="presOf" srcId="{60F767A8-9600-4666-A4B0-75272800D1AC}" destId="{0BB67CC5-BD96-4D1B-8A50-C43BB3DD68E1}" srcOrd="0" destOrd="9" presId="urn:microsoft.com/office/officeart/2005/8/layout/hList1"/>
    <dgm:cxn modelId="{4D718899-25AA-40F9-8665-87DBF0E76870}" type="presOf" srcId="{F2DAC4D8-75A5-4B10-9CFA-7FDCBF2B84F1}" destId="{1FD4F263-7CC3-43C7-80B4-C4C050573764}" srcOrd="0" destOrd="6" presId="urn:microsoft.com/office/officeart/2005/8/layout/hList1"/>
    <dgm:cxn modelId="{1D2DA29F-3A15-48B9-A077-204243C8268D}" srcId="{A4F9B743-F0F9-49C1-970F-1DF54ACE2C8C}" destId="{24E8A0FA-AF19-4A36-9391-C820D86FE8ED}" srcOrd="1" destOrd="0" parTransId="{578E2FD8-1438-4380-BC51-0A7B24960A6C}" sibTransId="{18717A07-595E-49A5-862C-531A04CD7873}"/>
    <dgm:cxn modelId="{E0AD2BA3-0944-4AC8-8102-E271D3956BB2}" srcId="{162454E9-D465-4FE8-84A5-369D273956D5}" destId="{A4F9B743-F0F9-49C1-970F-1DF54ACE2C8C}" srcOrd="0" destOrd="0" parTransId="{E44413C3-788D-4368-9E91-4974EDD48F6D}" sibTransId="{0A2D0205-817F-40B4-BA03-3109F8AD7189}"/>
    <dgm:cxn modelId="{C8C559AF-B536-4668-B429-2531019A63D4}" type="presOf" srcId="{24E8A0FA-AF19-4A36-9391-C820D86FE8ED}" destId="{1FD4F263-7CC3-43C7-80B4-C4C050573764}" srcOrd="0" destOrd="1" presId="urn:microsoft.com/office/officeart/2005/8/layout/hList1"/>
    <dgm:cxn modelId="{4D94C0B0-A3BA-4E6F-B34F-EE2F0990C43F}" type="presOf" srcId="{2CCF53FB-76AE-4902-9A07-14EBDF1F3EA9}" destId="{3DA4A1B4-56A9-4271-A8DD-E30572733C17}" srcOrd="0" destOrd="4" presId="urn:microsoft.com/office/officeart/2005/8/layout/hList1"/>
    <dgm:cxn modelId="{FF89C6B2-5B92-48FC-B248-A675975B3A5C}" type="presOf" srcId="{E0D2EF23-A910-4156-8CC7-EDED00C24D88}" destId="{0BB67CC5-BD96-4D1B-8A50-C43BB3DD68E1}" srcOrd="0" destOrd="0" presId="urn:microsoft.com/office/officeart/2005/8/layout/hList1"/>
    <dgm:cxn modelId="{E74204B6-4335-4A3D-AE6F-DE85FFE95137}" type="presOf" srcId="{B314BDD2-1FC3-4690-8434-383336B41BAB}" destId="{3DA4A1B4-56A9-4271-A8DD-E30572733C17}" srcOrd="0" destOrd="7" presId="urn:microsoft.com/office/officeart/2005/8/layout/hList1"/>
    <dgm:cxn modelId="{924EFAB9-BCFE-48E8-8304-1EAF697204ED}" srcId="{A4F9B743-F0F9-49C1-970F-1DF54ACE2C8C}" destId="{4A0B7EC6-1144-4483-BF9E-E28E3C034AC2}" srcOrd="7" destOrd="0" parTransId="{E02FDCFF-6C41-49D5-976B-5BF5E918479E}" sibTransId="{8FD3690C-7A0F-4BD1-BDC8-5E24BCB3D9DA}"/>
    <dgm:cxn modelId="{F0B4A2BD-585B-4127-9539-9C9144B933E0}" type="presOf" srcId="{A4F9B743-F0F9-49C1-970F-1DF54ACE2C8C}" destId="{4857DD18-5557-4C7A-93D2-7FB9BBDFA0CD}" srcOrd="0" destOrd="0" presId="urn:microsoft.com/office/officeart/2005/8/layout/hList1"/>
    <dgm:cxn modelId="{FE4011C7-173D-4A0A-8EFB-6BC1A0DDE5DE}" type="presOf" srcId="{3E26FC8E-6710-4D8E-B68D-4FEB77726EE9}" destId="{0BB67CC5-BD96-4D1B-8A50-C43BB3DD68E1}" srcOrd="0" destOrd="6" presId="urn:microsoft.com/office/officeart/2005/8/layout/hList1"/>
    <dgm:cxn modelId="{29FD33CE-8D7E-4C69-BFE0-614340D2FA01}" srcId="{9371CC10-D252-4D76-A7A4-6B2D98C44B1D}" destId="{649E36A6-EC5F-4EC3-926F-924C39041F18}" srcOrd="3" destOrd="0" parTransId="{DECFC1AB-5923-4397-AE59-468D0619C7CB}" sibTransId="{824BA7EC-F21F-4C7B-A865-1D9E41B53635}"/>
    <dgm:cxn modelId="{56A055D0-F7F2-49C8-9485-AF652B35787E}" srcId="{162454E9-D465-4FE8-84A5-369D273956D5}" destId="{1D456C0D-CD65-489A-B39A-DB3B7BCCAC22}" srcOrd="1" destOrd="0" parTransId="{D01E91DC-E418-40CD-AF18-889A6CD72DE5}" sibTransId="{48C3161F-885C-436E-92B0-3983F04AAD04}"/>
    <dgm:cxn modelId="{912C74D3-4E63-4D12-9201-EC3A2FE072C0}" type="presOf" srcId="{2032BD3E-5570-4BCF-AE83-F4B9D6FA1BAF}" destId="{1FD4F263-7CC3-43C7-80B4-C4C050573764}" srcOrd="0" destOrd="4" presId="urn:microsoft.com/office/officeart/2005/8/layout/hList1"/>
    <dgm:cxn modelId="{BF4948D9-44E9-4E26-91E2-3609592934DB}" type="presOf" srcId="{365EB458-442C-428C-80D0-D73F89C2DBE7}" destId="{1FD4F263-7CC3-43C7-80B4-C4C050573764}" srcOrd="0" destOrd="3" presId="urn:microsoft.com/office/officeart/2005/8/layout/hList1"/>
    <dgm:cxn modelId="{58D2BFDA-7653-471D-BF3D-CDC43AD398C2}" srcId="{9371CC10-D252-4D76-A7A4-6B2D98C44B1D}" destId="{10B40AA1-E301-4FD7-BD80-9A455C4CD310}" srcOrd="1" destOrd="0" parTransId="{310E9515-5003-4D83-8089-AE3459044F89}" sibTransId="{7BE91BB9-266D-4C70-A921-5151F53D4F5C}"/>
    <dgm:cxn modelId="{FC3FBADB-841D-4663-BA15-670C54505120}" srcId="{9371CC10-D252-4D76-A7A4-6B2D98C44B1D}" destId="{3E26FC8E-6710-4D8E-B68D-4FEB77726EE9}" srcOrd="6" destOrd="0" parTransId="{B6DC9ED4-9EEA-47E2-80D1-B97E806A2460}" sibTransId="{497E8853-4997-4815-9137-DEC950B65479}"/>
    <dgm:cxn modelId="{7482FADD-0B72-4350-83DA-6FD0AA3D717D}" type="presOf" srcId="{4A0B7EC6-1144-4483-BF9E-E28E3C034AC2}" destId="{1FD4F263-7CC3-43C7-80B4-C4C050573764}" srcOrd="0" destOrd="7" presId="urn:microsoft.com/office/officeart/2005/8/layout/hList1"/>
    <dgm:cxn modelId="{6EC388DF-0D47-4135-8F27-DAB44F51A890}" type="presOf" srcId="{71180F9E-6D20-4992-8218-A56BD02623DC}" destId="{3DA4A1B4-56A9-4271-A8DD-E30572733C17}" srcOrd="0" destOrd="5" presId="urn:microsoft.com/office/officeart/2005/8/layout/hList1"/>
    <dgm:cxn modelId="{5BD5E1E1-4753-4267-9096-F2E5D4674FE4}" type="presOf" srcId="{1D456C0D-CD65-489A-B39A-DB3B7BCCAC22}" destId="{C90A6D6C-E6D4-4DC3-8694-8DEF777B670F}" srcOrd="0" destOrd="0" presId="urn:microsoft.com/office/officeart/2005/8/layout/hList1"/>
    <dgm:cxn modelId="{1061EFE6-D436-4E6B-8C14-664CF59186A6}" srcId="{1D456C0D-CD65-489A-B39A-DB3B7BCCAC22}" destId="{082CFF1C-AC39-42B9-9230-FDB5E437951A}" srcOrd="2" destOrd="0" parTransId="{EC0F0D13-E561-4996-9F2B-9C3D966FCF39}" sibTransId="{EDEF4377-8C0C-4EEA-835B-6B103C6097B1}"/>
    <dgm:cxn modelId="{1DED84F3-E463-4FF6-A921-55E72518A80C}" srcId="{9371CC10-D252-4D76-A7A4-6B2D98C44B1D}" destId="{60F767A8-9600-4666-A4B0-75272800D1AC}" srcOrd="9" destOrd="0" parTransId="{8DC45767-3677-439B-9376-B4E986DB35C0}" sibTransId="{902C3245-78E4-4B3C-B3A6-35D9BF1A5AEC}"/>
    <dgm:cxn modelId="{44175CFA-EB2C-41EA-8B7F-0EB9D742C9A5}" srcId="{9371CC10-D252-4D76-A7A4-6B2D98C44B1D}" destId="{7022386E-D309-4330-817B-F9E8B32FAC1C}" srcOrd="5" destOrd="0" parTransId="{EDA67080-0CD3-43E1-BBCA-BE56B26594C7}" sibTransId="{FB89F0B0-5D4B-43D6-8ADE-A3D8BA12B09E}"/>
    <dgm:cxn modelId="{E5B487FB-55A8-4215-BE24-DBBD882E4567}" srcId="{9371CC10-D252-4D76-A7A4-6B2D98C44B1D}" destId="{CF8C41FB-73E1-4560-9ED6-29D378EA8E4F}" srcOrd="8" destOrd="0" parTransId="{71A3296E-0D7B-43B2-B086-DC1CC58D4F69}" sibTransId="{03077101-F38C-44F0-B8B7-F408D75AFA8D}"/>
    <dgm:cxn modelId="{1298EAFE-EB8A-444E-89FB-13F0B4B230F2}" type="presOf" srcId="{DF38886E-B5A2-45C4-9394-603F0ED06C70}" destId="{3DA4A1B4-56A9-4271-A8DD-E30572733C17}" srcOrd="0" destOrd="1" presId="urn:microsoft.com/office/officeart/2005/8/layout/hList1"/>
    <dgm:cxn modelId="{316E80FF-723A-4BFB-BEF4-FD54B1C923CA}" type="presOf" srcId="{92ED65C5-DFF1-447D-8DA5-D8C3BF6B1075}" destId="{1FD4F263-7CC3-43C7-80B4-C4C050573764}" srcOrd="0" destOrd="2" presId="urn:microsoft.com/office/officeart/2005/8/layout/hList1"/>
    <dgm:cxn modelId="{B264649B-12D9-4D96-9F34-BA4CD4D68B7E}" type="presParOf" srcId="{12737E84-C1EB-44B6-98E6-C627E0B9A646}" destId="{A4F32180-616B-4EF3-AC8C-A451E4D1ED17}" srcOrd="0" destOrd="0" presId="urn:microsoft.com/office/officeart/2005/8/layout/hList1"/>
    <dgm:cxn modelId="{45268C05-38A7-46B6-89AB-33EDF4C21574}" type="presParOf" srcId="{A4F32180-616B-4EF3-AC8C-A451E4D1ED17}" destId="{4857DD18-5557-4C7A-93D2-7FB9BBDFA0CD}" srcOrd="0" destOrd="0" presId="urn:microsoft.com/office/officeart/2005/8/layout/hList1"/>
    <dgm:cxn modelId="{F962DBA5-7035-484D-B9AD-48DC5CFE7F7A}" type="presParOf" srcId="{A4F32180-616B-4EF3-AC8C-A451E4D1ED17}" destId="{1FD4F263-7CC3-43C7-80B4-C4C050573764}" srcOrd="1" destOrd="0" presId="urn:microsoft.com/office/officeart/2005/8/layout/hList1"/>
    <dgm:cxn modelId="{94159DF0-1ECA-4D11-A0F9-8EBDE110F3DB}" type="presParOf" srcId="{12737E84-C1EB-44B6-98E6-C627E0B9A646}" destId="{9BA774F8-B8D4-4316-87CC-EB62AE7F2422}" srcOrd="1" destOrd="0" presId="urn:microsoft.com/office/officeart/2005/8/layout/hList1"/>
    <dgm:cxn modelId="{4CB1C58B-0C2B-40B5-94BE-8FA2477970D2}" type="presParOf" srcId="{12737E84-C1EB-44B6-98E6-C627E0B9A646}" destId="{A978FA67-2532-40A4-9B6D-C7679A73EB37}" srcOrd="2" destOrd="0" presId="urn:microsoft.com/office/officeart/2005/8/layout/hList1"/>
    <dgm:cxn modelId="{1E1DD6D5-EEE0-437F-8B6E-E2FCD73A3DCD}" type="presParOf" srcId="{A978FA67-2532-40A4-9B6D-C7679A73EB37}" destId="{C90A6D6C-E6D4-4DC3-8694-8DEF777B670F}" srcOrd="0" destOrd="0" presId="urn:microsoft.com/office/officeart/2005/8/layout/hList1"/>
    <dgm:cxn modelId="{0CB03B80-14C7-4DB6-9BE5-85A2C8E9EAD7}" type="presParOf" srcId="{A978FA67-2532-40A4-9B6D-C7679A73EB37}" destId="{3DA4A1B4-56A9-4271-A8DD-E30572733C17}" srcOrd="1" destOrd="0" presId="urn:microsoft.com/office/officeart/2005/8/layout/hList1"/>
    <dgm:cxn modelId="{6B861FE1-1C3B-468C-88D2-CB4033554F49}" type="presParOf" srcId="{12737E84-C1EB-44B6-98E6-C627E0B9A646}" destId="{631658D1-2133-43F5-8745-6E18EC1E7262}" srcOrd="3" destOrd="0" presId="urn:microsoft.com/office/officeart/2005/8/layout/hList1"/>
    <dgm:cxn modelId="{5F4BC3D3-2541-408C-B697-270D42AB9173}" type="presParOf" srcId="{12737E84-C1EB-44B6-98E6-C627E0B9A646}" destId="{4F56323F-95D2-4697-919D-E7CDA6635705}" srcOrd="4" destOrd="0" presId="urn:microsoft.com/office/officeart/2005/8/layout/hList1"/>
    <dgm:cxn modelId="{535E8F73-E769-4F31-B3E8-B392F71F1DAA}" type="presParOf" srcId="{4F56323F-95D2-4697-919D-E7CDA6635705}" destId="{D7AE794F-D10E-4A7A-AAFB-4E92ED6E9FCA}" srcOrd="0" destOrd="0" presId="urn:microsoft.com/office/officeart/2005/8/layout/hList1"/>
    <dgm:cxn modelId="{D3923F63-95A0-4029-A20E-AE4C7D15A1B9}" type="presParOf" srcId="{4F56323F-95D2-4697-919D-E7CDA6635705}" destId="{0BB67CC5-BD96-4D1B-8A50-C43BB3DD68E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F69C75-650F-4A47-845C-B9524DDB448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F456170-B798-439B-B978-6CAA6FE313F1}">
      <dgm:prSet custT="1"/>
      <dgm:spPr>
        <a:solidFill>
          <a:srgbClr val="7030A0"/>
        </a:solidFill>
      </dgm:spPr>
      <dgm:t>
        <a:bodyPr/>
        <a:lstStyle/>
        <a:p>
          <a:r>
            <a:rPr lang="en-GB" sz="1300" b="1" i="0" baseline="0">
              <a:latin typeface="Arial" panose="020B0604020202020204" pitchFamily="34" charset="0"/>
              <a:cs typeface="Arial" panose="020B0604020202020204" pitchFamily="34" charset="0"/>
            </a:rPr>
            <a:t>EAL </a:t>
          </a:r>
          <a:r>
            <a:rPr lang="en-GB" sz="1300" b="1" i="0" baseline="0">
              <a:solidFill>
                <a:schemeClr val="accent6">
                  <a:lumMod val="60000"/>
                  <a:lumOff val="40000"/>
                </a:schemeClr>
              </a:solidFill>
              <a:latin typeface="Arial" panose="020B0604020202020204" pitchFamily="34" charset="0"/>
              <a:cs typeface="Arial" panose="020B0604020202020204" pitchFamily="34" charset="0"/>
            </a:rPr>
            <a:t>Secondary</a:t>
          </a:r>
          <a:r>
            <a:rPr lang="en-GB" sz="1300" b="1" i="0" baseline="0">
              <a:solidFill>
                <a:srgbClr val="FFFF00"/>
              </a:solidFill>
              <a:latin typeface="Arial" panose="020B0604020202020204" pitchFamily="34" charset="0"/>
              <a:cs typeface="Arial" panose="020B0604020202020204" pitchFamily="34" charset="0"/>
            </a:rPr>
            <a:t> </a:t>
          </a:r>
          <a:r>
            <a:rPr lang="en-GB" sz="1300" b="1" i="0" baseline="0">
              <a:latin typeface="Arial" panose="020B0604020202020204" pitchFamily="34" charset="0"/>
              <a:cs typeface="Arial" panose="020B0604020202020204" pitchFamily="34" charset="0"/>
            </a:rPr>
            <a:t>Network</a:t>
          </a:r>
        </a:p>
        <a:p>
          <a:endParaRPr lang="en-GB" sz="1300" b="0" i="0" baseline="0">
            <a:latin typeface="Arial" panose="020B0604020202020204" pitchFamily="34" charset="0"/>
            <a:cs typeface="Arial" panose="020B0604020202020204" pitchFamily="34" charset="0"/>
          </a:endParaRPr>
        </a:p>
        <a:p>
          <a:r>
            <a:rPr lang="en-GB" sz="1300" b="0" i="0" baseline="0">
              <a:latin typeface="Arial" panose="020B0604020202020204" pitchFamily="34" charset="0"/>
              <a:cs typeface="Arial" panose="020B0604020202020204" pitchFamily="34" charset="0"/>
            </a:rPr>
            <a:t>3 virtual meetings</a:t>
          </a:r>
        </a:p>
        <a:p>
          <a:r>
            <a:rPr lang="en-GB" sz="1300" b="0" i="0" baseline="0">
              <a:latin typeface="Arial" panose="020B0604020202020204" pitchFamily="34" charset="0"/>
              <a:cs typeface="Arial" panose="020B0604020202020204" pitchFamily="34" charset="0"/>
            </a:rPr>
            <a:t>1 per term</a:t>
          </a:r>
        </a:p>
        <a:p>
          <a:r>
            <a:rPr lang="en-GB" sz="1300" b="1" i="0" baseline="0">
              <a:solidFill>
                <a:schemeClr val="accent6">
                  <a:lumMod val="60000"/>
                  <a:lumOff val="40000"/>
                </a:schemeClr>
              </a:solidFill>
              <a:latin typeface="Arial" panose="020B0604020202020204" pitchFamily="34" charset="0"/>
              <a:cs typeface="Arial" panose="020B0604020202020204" pitchFamily="34" charset="0"/>
            </a:rPr>
            <a:t>£75 </a:t>
          </a:r>
          <a:endParaRPr lang="en-US" sz="1300" b="1">
            <a:solidFill>
              <a:schemeClr val="accent6">
                <a:lumMod val="60000"/>
                <a:lumOff val="40000"/>
              </a:schemeClr>
            </a:solidFill>
            <a:latin typeface="Arial" panose="020B0604020202020204" pitchFamily="34" charset="0"/>
            <a:cs typeface="Arial" panose="020B0604020202020204" pitchFamily="34" charset="0"/>
          </a:endParaRPr>
        </a:p>
      </dgm:t>
    </dgm:pt>
    <dgm:pt modelId="{34804209-D4E5-407C-A3FD-577362E2C0A3}" type="parTrans" cxnId="{D5FF7A8B-C9B4-41F5-9472-06119682C66B}">
      <dgm:prSet/>
      <dgm:spPr/>
      <dgm:t>
        <a:bodyPr/>
        <a:lstStyle/>
        <a:p>
          <a:endParaRPr lang="en-US"/>
        </a:p>
      </dgm:t>
    </dgm:pt>
    <dgm:pt modelId="{D907CEF4-A86A-4860-8465-C1E42BA7F5C4}" type="sibTrans" cxnId="{D5FF7A8B-C9B4-41F5-9472-06119682C66B}">
      <dgm:prSet/>
      <dgm:spPr/>
      <dgm:t>
        <a:bodyPr/>
        <a:lstStyle/>
        <a:p>
          <a:endParaRPr lang="en-US"/>
        </a:p>
      </dgm:t>
    </dgm:pt>
    <dgm:pt modelId="{601B529A-FFE4-4324-BB9E-90AFCB130A40}">
      <dgm:prSet custT="1"/>
      <dgm:spPr>
        <a:solidFill>
          <a:srgbClr val="7030A0"/>
        </a:solidFill>
      </dgm:spPr>
      <dgm:t>
        <a:bodyPr/>
        <a:lstStyle/>
        <a:p>
          <a:r>
            <a:rPr lang="en-GB" sz="1400" b="1" i="0" baseline="0">
              <a:latin typeface="Arial" panose="020B0604020202020204" pitchFamily="34" charset="0"/>
              <a:cs typeface="Arial" panose="020B0604020202020204" pitchFamily="34" charset="0"/>
            </a:rPr>
            <a:t>E-learning EAL course </a:t>
          </a:r>
        </a:p>
        <a:p>
          <a:r>
            <a:rPr lang="en-US" sz="1300" b="0">
              <a:latin typeface="Arial" panose="020B0604020202020204" pitchFamily="34" charset="0"/>
              <a:cs typeface="Arial" panose="020B0604020202020204" pitchFamily="34" charset="0"/>
            </a:rPr>
            <a:t>Classroom Strategies for teachers</a:t>
          </a:r>
          <a:r>
            <a:rPr lang="en-US" sz="1300" b="1">
              <a:latin typeface="Arial" panose="020B0604020202020204" pitchFamily="34" charset="0"/>
              <a:cs typeface="Arial" panose="020B0604020202020204" pitchFamily="34" charset="0"/>
            </a:rPr>
            <a:t> – </a:t>
          </a:r>
          <a:r>
            <a:rPr lang="en-US" sz="1300" b="1">
              <a:solidFill>
                <a:schemeClr val="accent1">
                  <a:lumMod val="60000"/>
                  <a:lumOff val="40000"/>
                </a:schemeClr>
              </a:solidFill>
              <a:latin typeface="Arial" panose="020B0604020202020204" pitchFamily="34" charset="0"/>
              <a:cs typeface="Arial" panose="020B0604020202020204" pitchFamily="34" charset="0"/>
            </a:rPr>
            <a:t>Primary</a:t>
          </a:r>
        </a:p>
        <a:p>
          <a:r>
            <a:rPr lang="en-US" sz="1300" b="0">
              <a:solidFill>
                <a:schemeClr val="bg1"/>
              </a:solidFill>
              <a:latin typeface="Arial" panose="020B0604020202020204" pitchFamily="34" charset="0"/>
              <a:cs typeface="Arial" panose="020B0604020202020204" pitchFamily="34" charset="0"/>
            </a:rPr>
            <a:t>Online rolling enrolment</a:t>
          </a:r>
        </a:p>
        <a:p>
          <a:r>
            <a:rPr lang="en-US" sz="1300" b="1">
              <a:solidFill>
                <a:schemeClr val="accent1">
                  <a:lumMod val="60000"/>
                  <a:lumOff val="40000"/>
                </a:schemeClr>
              </a:solidFill>
              <a:latin typeface="Arial" panose="020B0604020202020204" pitchFamily="34" charset="0"/>
              <a:cs typeface="Arial" panose="020B0604020202020204" pitchFamily="34" charset="0"/>
            </a:rPr>
            <a:t>£85</a:t>
          </a:r>
        </a:p>
      </dgm:t>
    </dgm:pt>
    <dgm:pt modelId="{EC5C6D1C-8A60-40D7-AB03-55C697203456}" type="parTrans" cxnId="{8E324F64-88D0-402B-BE11-9607736680EA}">
      <dgm:prSet/>
      <dgm:spPr/>
      <dgm:t>
        <a:bodyPr/>
        <a:lstStyle/>
        <a:p>
          <a:endParaRPr lang="en-US"/>
        </a:p>
      </dgm:t>
    </dgm:pt>
    <dgm:pt modelId="{BB2D843C-87F6-47F7-AFE9-2AF1E7783E07}" type="sibTrans" cxnId="{8E324F64-88D0-402B-BE11-9607736680EA}">
      <dgm:prSet/>
      <dgm:spPr/>
      <dgm:t>
        <a:bodyPr/>
        <a:lstStyle/>
        <a:p>
          <a:endParaRPr lang="en-US"/>
        </a:p>
      </dgm:t>
    </dgm:pt>
    <dgm:pt modelId="{99770873-9545-4171-BF90-673AF20BE34E}">
      <dgm:prSet/>
      <dgm:spPr>
        <a:solidFill>
          <a:srgbClr val="7030A0"/>
        </a:solidFill>
      </dgm:spPr>
      <dgm:t>
        <a:bodyPr/>
        <a:lstStyle/>
        <a:p>
          <a:r>
            <a:rPr lang="en-GB" b="1" i="0" baseline="0">
              <a:latin typeface="Arial" panose="020B0604020202020204" pitchFamily="34" charset="0"/>
              <a:cs typeface="Arial" panose="020B0604020202020204" pitchFamily="34" charset="0"/>
            </a:rPr>
            <a:t>EAL </a:t>
          </a:r>
          <a:r>
            <a:rPr lang="en-GB" b="1" i="0" baseline="0">
              <a:solidFill>
                <a:schemeClr val="accent1">
                  <a:lumMod val="60000"/>
                  <a:lumOff val="40000"/>
                </a:schemeClr>
              </a:solidFill>
              <a:latin typeface="Arial" panose="020B0604020202020204" pitchFamily="34" charset="0"/>
              <a:cs typeface="Arial" panose="020B0604020202020204" pitchFamily="34" charset="0"/>
            </a:rPr>
            <a:t>Primary</a:t>
          </a:r>
          <a:r>
            <a:rPr lang="en-GB" b="1" i="0" baseline="0">
              <a:latin typeface="Arial" panose="020B0604020202020204" pitchFamily="34" charset="0"/>
              <a:cs typeface="Arial" panose="020B0604020202020204" pitchFamily="34" charset="0"/>
            </a:rPr>
            <a:t> Teaching Assistants Course</a:t>
          </a:r>
        </a:p>
        <a:p>
          <a:endParaRPr lang="en-GB" b="1" i="0" baseline="0">
            <a:latin typeface="Arial" panose="020B0604020202020204" pitchFamily="34" charset="0"/>
            <a:cs typeface="Arial" panose="020B0604020202020204" pitchFamily="34" charset="0"/>
          </a:endParaRPr>
        </a:p>
        <a:p>
          <a:r>
            <a:rPr lang="en-GB" b="0" i="0" baseline="0">
              <a:latin typeface="Arial" panose="020B0604020202020204" pitchFamily="34" charset="0"/>
              <a:cs typeface="Arial" panose="020B0604020202020204" pitchFamily="34" charset="0"/>
            </a:rPr>
            <a:t>8 sessions </a:t>
          </a:r>
        </a:p>
        <a:p>
          <a:r>
            <a:rPr lang="en-GB" b="0" i="0" baseline="0">
              <a:latin typeface="Arial" panose="020B0604020202020204" pitchFamily="34" charset="0"/>
              <a:cs typeface="Arial" panose="020B0604020202020204" pitchFamily="34" charset="0"/>
            </a:rPr>
            <a:t>Virtual and in person</a:t>
          </a:r>
        </a:p>
        <a:p>
          <a:r>
            <a:rPr lang="en-US" b="1">
              <a:solidFill>
                <a:schemeClr val="accent1">
                  <a:lumMod val="60000"/>
                  <a:lumOff val="40000"/>
                </a:schemeClr>
              </a:solidFill>
              <a:latin typeface="Arial" panose="020B0604020202020204" pitchFamily="34" charset="0"/>
              <a:cs typeface="Arial" panose="020B0604020202020204" pitchFamily="34" charset="0"/>
            </a:rPr>
            <a:t>£600</a:t>
          </a:r>
        </a:p>
      </dgm:t>
    </dgm:pt>
    <dgm:pt modelId="{532B71E0-32DC-407E-B57C-76C86D1BB07F}" type="parTrans" cxnId="{8D9110BD-63D5-4C11-A9DE-794B11D83553}">
      <dgm:prSet/>
      <dgm:spPr/>
      <dgm:t>
        <a:bodyPr/>
        <a:lstStyle/>
        <a:p>
          <a:endParaRPr lang="en-US"/>
        </a:p>
      </dgm:t>
    </dgm:pt>
    <dgm:pt modelId="{A4DF91A1-32B6-40F7-8305-57921E08FC2B}" type="sibTrans" cxnId="{8D9110BD-63D5-4C11-A9DE-794B11D83553}">
      <dgm:prSet/>
      <dgm:spPr/>
      <dgm:t>
        <a:bodyPr/>
        <a:lstStyle/>
        <a:p>
          <a:endParaRPr lang="en-US"/>
        </a:p>
      </dgm:t>
    </dgm:pt>
    <dgm:pt modelId="{10E43E75-E4AF-4A01-BC22-EA27354E6895}">
      <dgm:prSet/>
      <dgm:spPr>
        <a:solidFill>
          <a:srgbClr val="7030A0"/>
        </a:solidFill>
      </dgm:spPr>
      <dgm:t>
        <a:bodyPr/>
        <a:lstStyle/>
        <a:p>
          <a:r>
            <a:rPr lang="en-US">
              <a:latin typeface="Arial" panose="020B0604020202020204" pitchFamily="34" charset="0"/>
              <a:cs typeface="Arial" panose="020B0604020202020204" pitchFamily="34" charset="0"/>
            </a:rPr>
            <a:t>EAL Co-</a:t>
          </a:r>
          <a:r>
            <a:rPr lang="en-US" err="1">
              <a:latin typeface="Arial" panose="020B0604020202020204" pitchFamily="34" charset="0"/>
              <a:cs typeface="Arial" panose="020B0604020202020204" pitchFamily="34" charset="0"/>
            </a:rPr>
            <a:t>ordinators</a:t>
          </a:r>
          <a:r>
            <a:rPr lang="en-US">
              <a:latin typeface="Arial" panose="020B0604020202020204" pitchFamily="34" charset="0"/>
              <a:cs typeface="Arial" panose="020B0604020202020204" pitchFamily="34" charset="0"/>
            </a:rPr>
            <a:t> Course -Secondary</a:t>
          </a:r>
        </a:p>
      </dgm:t>
    </dgm:pt>
    <dgm:pt modelId="{A9DBF894-6969-4E30-8BED-8279D36B08FD}" type="parTrans" cxnId="{0B5859D6-C1DF-414D-8815-F6D911432307}">
      <dgm:prSet/>
      <dgm:spPr/>
      <dgm:t>
        <a:bodyPr/>
        <a:lstStyle/>
        <a:p>
          <a:endParaRPr lang="en-GB"/>
        </a:p>
      </dgm:t>
    </dgm:pt>
    <dgm:pt modelId="{D87DC61A-CC99-4C05-9A4A-F9B59C1199DF}" type="sibTrans" cxnId="{0B5859D6-C1DF-414D-8815-F6D911432307}">
      <dgm:prSet/>
      <dgm:spPr/>
      <dgm:t>
        <a:bodyPr/>
        <a:lstStyle/>
        <a:p>
          <a:endParaRPr lang="en-GB"/>
        </a:p>
      </dgm:t>
    </dgm:pt>
    <dgm:pt modelId="{84CAA8B2-F159-407E-BE38-A50D7D97CAA2}">
      <dgm:prSet custT="1"/>
      <dgm:spPr>
        <a:solidFill>
          <a:srgbClr val="7030A0"/>
        </a:solidFill>
      </dgm:spPr>
      <dgm:t>
        <a:bodyPr/>
        <a:lstStyle/>
        <a:p>
          <a:r>
            <a:rPr lang="en-US" sz="1200" b="1">
              <a:latin typeface="Arial" panose="020B0604020202020204" pitchFamily="34" charset="0"/>
              <a:cs typeface="Arial" panose="020B0604020202020204" pitchFamily="34" charset="0"/>
            </a:rPr>
            <a:t>EAL Co-</a:t>
          </a:r>
          <a:r>
            <a:rPr lang="en-US" sz="1200" b="1" err="1">
              <a:latin typeface="Arial" panose="020B0604020202020204" pitchFamily="34" charset="0"/>
              <a:cs typeface="Arial" panose="020B0604020202020204" pitchFamily="34" charset="0"/>
            </a:rPr>
            <a:t>ordinators</a:t>
          </a:r>
          <a:r>
            <a:rPr lang="en-US" sz="1200" b="1">
              <a:latin typeface="Arial" panose="020B0604020202020204" pitchFamily="34" charset="0"/>
              <a:cs typeface="Arial" panose="020B0604020202020204" pitchFamily="34" charset="0"/>
            </a:rPr>
            <a:t> Course</a:t>
          </a:r>
        </a:p>
        <a:p>
          <a:r>
            <a:rPr lang="en-US" sz="1200" b="1">
              <a:solidFill>
                <a:schemeClr val="accent6">
                  <a:lumMod val="60000"/>
                  <a:lumOff val="40000"/>
                </a:schemeClr>
              </a:solidFill>
              <a:latin typeface="Arial" panose="020B0604020202020204" pitchFamily="34" charset="0"/>
              <a:cs typeface="Arial" panose="020B0604020202020204" pitchFamily="34" charset="0"/>
            </a:rPr>
            <a:t>Secondary</a:t>
          </a:r>
        </a:p>
        <a:p>
          <a:endParaRPr lang="en-US" sz="1300">
            <a:solidFill>
              <a:srgbClr val="FFFF00"/>
            </a:solidFill>
            <a:latin typeface="Arial" panose="020B0604020202020204" pitchFamily="34" charset="0"/>
            <a:cs typeface="Arial" panose="020B0604020202020204" pitchFamily="34" charset="0"/>
          </a:endParaRPr>
        </a:p>
        <a:p>
          <a:r>
            <a:rPr lang="en-US" sz="1300">
              <a:solidFill>
                <a:schemeClr val="bg1"/>
              </a:solidFill>
              <a:latin typeface="Arial" panose="020B0604020202020204" pitchFamily="34" charset="0"/>
              <a:cs typeface="Arial" panose="020B0604020202020204" pitchFamily="34" charset="0"/>
            </a:rPr>
            <a:t>3 virtual modules - </a:t>
          </a:r>
          <a:r>
            <a:rPr lang="en-US" sz="1300" err="1">
              <a:solidFill>
                <a:schemeClr val="bg1"/>
              </a:solidFill>
              <a:latin typeface="Arial" panose="020B0604020202020204" pitchFamily="34" charset="0"/>
              <a:cs typeface="Arial" panose="020B0604020202020204" pitchFamily="34" charset="0"/>
            </a:rPr>
            <a:t>Aut</a:t>
          </a:r>
          <a:r>
            <a:rPr lang="en-US" sz="1300">
              <a:solidFill>
                <a:schemeClr val="bg1"/>
              </a:solidFill>
              <a:latin typeface="Arial" panose="020B0604020202020204" pitchFamily="34" charset="0"/>
              <a:cs typeface="Arial" panose="020B0604020202020204" pitchFamily="34" charset="0"/>
            </a:rPr>
            <a:t>. term</a:t>
          </a:r>
        </a:p>
        <a:p>
          <a:r>
            <a:rPr lang="en-US" sz="1300" b="1">
              <a:solidFill>
                <a:schemeClr val="accent6">
                  <a:lumMod val="60000"/>
                  <a:lumOff val="40000"/>
                </a:schemeClr>
              </a:solidFill>
              <a:latin typeface="Arial" panose="020B0604020202020204" pitchFamily="34" charset="0"/>
              <a:cs typeface="Arial" panose="020B0604020202020204" pitchFamily="34" charset="0"/>
            </a:rPr>
            <a:t>£175</a:t>
          </a:r>
        </a:p>
      </dgm:t>
    </dgm:pt>
    <dgm:pt modelId="{5C9D56E8-A3D9-4FCA-BBAC-055259DF145D}" type="parTrans" cxnId="{74D12CBE-19D2-49BF-9A93-A027C3977B80}">
      <dgm:prSet/>
      <dgm:spPr/>
      <dgm:t>
        <a:bodyPr/>
        <a:lstStyle/>
        <a:p>
          <a:endParaRPr lang="en-GB"/>
        </a:p>
      </dgm:t>
    </dgm:pt>
    <dgm:pt modelId="{C39ED31B-3426-490A-9E64-4C0044635413}" type="sibTrans" cxnId="{74D12CBE-19D2-49BF-9A93-A027C3977B80}">
      <dgm:prSet/>
      <dgm:spPr/>
      <dgm:t>
        <a:bodyPr/>
        <a:lstStyle/>
        <a:p>
          <a:endParaRPr lang="en-GB"/>
        </a:p>
      </dgm:t>
    </dgm:pt>
    <dgm:pt modelId="{14841882-5598-4622-9396-3B9E065011F8}">
      <dgm:prSet/>
      <dgm:spPr>
        <a:solidFill>
          <a:srgbClr val="7030A0"/>
        </a:solidFill>
      </dgm:spPr>
      <dgm:t>
        <a:bodyPr/>
        <a:lstStyle/>
        <a:p>
          <a:r>
            <a:rPr lang="en-US" b="1">
              <a:latin typeface="Arial" panose="020B0604020202020204" pitchFamily="34" charset="0"/>
              <a:cs typeface="Arial" panose="020B0604020202020204" pitchFamily="34" charset="0"/>
            </a:rPr>
            <a:t>EAL Co-</a:t>
          </a:r>
          <a:r>
            <a:rPr lang="en-US" b="1" err="1">
              <a:latin typeface="Arial" panose="020B0604020202020204" pitchFamily="34" charset="0"/>
              <a:cs typeface="Arial" panose="020B0604020202020204" pitchFamily="34" charset="0"/>
            </a:rPr>
            <a:t>ordinators</a:t>
          </a:r>
          <a:r>
            <a:rPr lang="en-US" b="1">
              <a:latin typeface="Arial" panose="020B0604020202020204" pitchFamily="34" charset="0"/>
              <a:cs typeface="Arial" panose="020B0604020202020204" pitchFamily="34" charset="0"/>
            </a:rPr>
            <a:t> Course  </a:t>
          </a:r>
          <a:r>
            <a:rPr lang="en-US" b="1">
              <a:solidFill>
                <a:schemeClr val="accent1">
                  <a:lumMod val="60000"/>
                  <a:lumOff val="40000"/>
                </a:schemeClr>
              </a:solidFill>
              <a:latin typeface="Arial" panose="020B0604020202020204" pitchFamily="34" charset="0"/>
              <a:cs typeface="Arial" panose="020B0604020202020204" pitchFamily="34" charset="0"/>
            </a:rPr>
            <a:t>Primary</a:t>
          </a:r>
        </a:p>
        <a:p>
          <a:endParaRPr lang="en-US">
            <a:latin typeface="Arial" panose="020B0604020202020204" pitchFamily="34" charset="0"/>
            <a:cs typeface="Arial" panose="020B0604020202020204" pitchFamily="34" charset="0"/>
          </a:endParaRPr>
        </a:p>
        <a:p>
          <a:r>
            <a:rPr lang="en-US">
              <a:solidFill>
                <a:schemeClr val="bg1"/>
              </a:solidFill>
              <a:latin typeface="Arial" panose="020B0604020202020204" pitchFamily="34" charset="0"/>
              <a:cs typeface="Arial" panose="020B0604020202020204" pitchFamily="34" charset="0"/>
            </a:rPr>
            <a:t>3 virtual modules – </a:t>
          </a:r>
          <a:r>
            <a:rPr lang="en-US" err="1">
              <a:solidFill>
                <a:schemeClr val="bg1"/>
              </a:solidFill>
              <a:latin typeface="Arial" panose="020B0604020202020204" pitchFamily="34" charset="0"/>
              <a:cs typeface="Arial" panose="020B0604020202020204" pitchFamily="34" charset="0"/>
            </a:rPr>
            <a:t>Aut</a:t>
          </a:r>
          <a:r>
            <a:rPr lang="en-US">
              <a:solidFill>
                <a:schemeClr val="bg1"/>
              </a:solidFill>
              <a:latin typeface="Arial" panose="020B0604020202020204" pitchFamily="34" charset="0"/>
              <a:cs typeface="Arial" panose="020B0604020202020204" pitchFamily="34" charset="0"/>
            </a:rPr>
            <a:t> term</a:t>
          </a:r>
        </a:p>
        <a:p>
          <a:r>
            <a:rPr lang="en-US" b="1">
              <a:solidFill>
                <a:schemeClr val="accent5">
                  <a:lumMod val="60000"/>
                  <a:lumOff val="40000"/>
                </a:schemeClr>
              </a:solidFill>
              <a:latin typeface="Arial" panose="020B0604020202020204" pitchFamily="34" charset="0"/>
              <a:cs typeface="Arial" panose="020B0604020202020204" pitchFamily="34" charset="0"/>
            </a:rPr>
            <a:t>£150</a:t>
          </a:r>
        </a:p>
      </dgm:t>
    </dgm:pt>
    <dgm:pt modelId="{9591741D-CD0C-431F-B434-53A7BBB3E9F9}" type="parTrans" cxnId="{6B7A9321-AE39-4670-B6E0-80B918176043}">
      <dgm:prSet/>
      <dgm:spPr/>
      <dgm:t>
        <a:bodyPr/>
        <a:lstStyle/>
        <a:p>
          <a:endParaRPr lang="en-GB"/>
        </a:p>
      </dgm:t>
    </dgm:pt>
    <dgm:pt modelId="{42A3029F-F6CE-4E1A-8E09-5769A0919DF8}" type="sibTrans" cxnId="{6B7A9321-AE39-4670-B6E0-80B918176043}">
      <dgm:prSet/>
      <dgm:spPr/>
      <dgm:t>
        <a:bodyPr/>
        <a:lstStyle/>
        <a:p>
          <a:endParaRPr lang="en-GB"/>
        </a:p>
      </dgm:t>
    </dgm:pt>
    <dgm:pt modelId="{25A21372-3B1A-48A1-BCA8-3B8A1CEBA398}">
      <dgm:prSet/>
      <dgm:spPr>
        <a:solidFill>
          <a:srgbClr val="7030A0"/>
        </a:solidFill>
      </dgm:spPr>
      <dgm:t>
        <a:bodyPr/>
        <a:lstStyle/>
        <a:p>
          <a:r>
            <a:rPr lang="en-GB" b="1" i="0" baseline="0">
              <a:latin typeface="Arial" panose="020B0604020202020204" pitchFamily="34" charset="0"/>
              <a:cs typeface="Arial" panose="020B0604020202020204" pitchFamily="34" charset="0"/>
            </a:rPr>
            <a:t>EAL </a:t>
          </a:r>
          <a:r>
            <a:rPr lang="en-GB" b="1" i="0" baseline="0">
              <a:solidFill>
                <a:schemeClr val="accent4">
                  <a:lumMod val="60000"/>
                  <a:lumOff val="40000"/>
                </a:schemeClr>
              </a:solidFill>
              <a:latin typeface="Arial" panose="020B0604020202020204" pitchFamily="34" charset="0"/>
              <a:cs typeface="Arial" panose="020B0604020202020204" pitchFamily="34" charset="0"/>
            </a:rPr>
            <a:t>Early Years </a:t>
          </a:r>
          <a:r>
            <a:rPr lang="en-GB" b="1" i="0" baseline="0">
              <a:latin typeface="Arial" panose="020B0604020202020204" pitchFamily="34" charset="0"/>
              <a:cs typeface="Arial" panose="020B0604020202020204" pitchFamily="34" charset="0"/>
            </a:rPr>
            <a:t>Network</a:t>
          </a:r>
        </a:p>
        <a:p>
          <a:endParaRPr lang="en-GB" b="0" i="0" baseline="0">
            <a:latin typeface="Arial" panose="020B0604020202020204" pitchFamily="34" charset="0"/>
            <a:cs typeface="Arial" panose="020B0604020202020204" pitchFamily="34" charset="0"/>
          </a:endParaRPr>
        </a:p>
        <a:p>
          <a:r>
            <a:rPr lang="en-GB" b="0" i="0" baseline="0">
              <a:latin typeface="Arial" panose="020B0604020202020204" pitchFamily="34" charset="0"/>
              <a:cs typeface="Arial" panose="020B0604020202020204" pitchFamily="34" charset="0"/>
            </a:rPr>
            <a:t>3 virtual meetings</a:t>
          </a:r>
        </a:p>
        <a:p>
          <a:r>
            <a:rPr lang="en-GB" b="0" i="0" baseline="0">
              <a:latin typeface="Arial" panose="020B0604020202020204" pitchFamily="34" charset="0"/>
              <a:cs typeface="Arial" panose="020B0604020202020204" pitchFamily="34" charset="0"/>
            </a:rPr>
            <a:t>1 per term</a:t>
          </a:r>
        </a:p>
        <a:p>
          <a:r>
            <a:rPr lang="en-GB" b="1" i="0" baseline="0">
              <a:solidFill>
                <a:schemeClr val="accent1">
                  <a:lumMod val="60000"/>
                  <a:lumOff val="40000"/>
                </a:schemeClr>
              </a:solidFill>
              <a:latin typeface="Arial" panose="020B0604020202020204" pitchFamily="34" charset="0"/>
              <a:cs typeface="Arial" panose="020B0604020202020204" pitchFamily="34" charset="0"/>
            </a:rPr>
            <a:t>£25</a:t>
          </a:r>
          <a:endParaRPr lang="en-US" b="1">
            <a:latin typeface="Arial" panose="020B0604020202020204" pitchFamily="34" charset="0"/>
            <a:cs typeface="Arial" panose="020B0604020202020204" pitchFamily="34" charset="0"/>
          </a:endParaRPr>
        </a:p>
      </dgm:t>
    </dgm:pt>
    <dgm:pt modelId="{53855326-B6BB-4B33-B6D2-FB4054F86D20}" type="sibTrans" cxnId="{68F3BAA2-2E22-48DE-9259-76E45AF09773}">
      <dgm:prSet/>
      <dgm:spPr/>
      <dgm:t>
        <a:bodyPr/>
        <a:lstStyle/>
        <a:p>
          <a:endParaRPr lang="en-GB"/>
        </a:p>
      </dgm:t>
    </dgm:pt>
    <dgm:pt modelId="{A47639B6-1602-47F1-B053-3F8E9426FFA4}" type="parTrans" cxnId="{68F3BAA2-2E22-48DE-9259-76E45AF09773}">
      <dgm:prSet/>
      <dgm:spPr/>
      <dgm:t>
        <a:bodyPr/>
        <a:lstStyle/>
        <a:p>
          <a:endParaRPr lang="en-GB"/>
        </a:p>
      </dgm:t>
    </dgm:pt>
    <dgm:pt modelId="{7173EB45-118A-4E0D-9C04-C5490E0D55B2}">
      <dgm:prSet/>
      <dgm:spPr>
        <a:solidFill>
          <a:srgbClr val="7030A0"/>
        </a:solidFill>
      </dgm:spPr>
      <dgm:t>
        <a:bodyPr/>
        <a:lstStyle/>
        <a:p>
          <a:r>
            <a:rPr lang="en-US" b="1">
              <a:solidFill>
                <a:schemeClr val="accent4">
                  <a:lumMod val="60000"/>
                  <a:lumOff val="40000"/>
                </a:schemeClr>
              </a:solidFill>
              <a:latin typeface="Arial" panose="020B0604020202020204" pitchFamily="34" charset="0"/>
              <a:cs typeface="Arial" panose="020B0604020202020204" pitchFamily="34" charset="0"/>
            </a:rPr>
            <a:t>Early Years </a:t>
          </a:r>
          <a:r>
            <a:rPr lang="en-US" b="1">
              <a:latin typeface="Arial" panose="020B0604020202020204" pitchFamily="34" charset="0"/>
              <a:cs typeface="Arial" panose="020B0604020202020204" pitchFamily="34" charset="0"/>
            </a:rPr>
            <a:t>Introduction to EAL / EAL &amp; EAL Assessment courses</a:t>
          </a:r>
        </a:p>
        <a:p>
          <a:r>
            <a:rPr lang="en-GB">
              <a:solidFill>
                <a:schemeClr val="accent4">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Early years training - Schools (norfolk.gov.uk)</a:t>
          </a:r>
          <a:endParaRPr lang="en-US" b="0">
            <a:solidFill>
              <a:schemeClr val="accent4">
                <a:lumMod val="60000"/>
                <a:lumOff val="40000"/>
              </a:schemeClr>
            </a:solidFill>
            <a:latin typeface="Arial" panose="020B0604020202020204" pitchFamily="34" charset="0"/>
            <a:cs typeface="Arial" panose="020B0604020202020204" pitchFamily="34" charset="0"/>
          </a:endParaRPr>
        </a:p>
        <a:p>
          <a:r>
            <a:rPr lang="en-US" b="0">
              <a:latin typeface="Arial" panose="020B0604020202020204" pitchFamily="34" charset="0"/>
              <a:cs typeface="Arial" panose="020B0604020202020204" pitchFamily="34" charset="0"/>
            </a:rPr>
            <a:t>Funded</a:t>
          </a:r>
        </a:p>
      </dgm:t>
    </dgm:pt>
    <dgm:pt modelId="{8E9247EC-7406-4B72-AB4D-80F5A7F21989}" type="parTrans" cxnId="{FD2A159F-7FC9-4050-94D0-D5C95E99DF73}">
      <dgm:prSet/>
      <dgm:spPr/>
      <dgm:t>
        <a:bodyPr/>
        <a:lstStyle/>
        <a:p>
          <a:endParaRPr lang="en-GB"/>
        </a:p>
      </dgm:t>
    </dgm:pt>
    <dgm:pt modelId="{269824FA-8B5F-45AD-829B-B0BC9C51CCD8}" type="sibTrans" cxnId="{FD2A159F-7FC9-4050-94D0-D5C95E99DF73}">
      <dgm:prSet/>
      <dgm:spPr/>
      <dgm:t>
        <a:bodyPr/>
        <a:lstStyle/>
        <a:p>
          <a:endParaRPr lang="en-GB"/>
        </a:p>
      </dgm:t>
    </dgm:pt>
    <dgm:pt modelId="{9D2F3CA4-0F9F-4EF6-943A-1479BB692B55}">
      <dgm:prSet/>
      <dgm:spPr>
        <a:solidFill>
          <a:srgbClr val="7030A0"/>
        </a:solidFill>
      </dgm:spPr>
      <dgm:t>
        <a:bodyPr/>
        <a:lstStyle/>
        <a:p>
          <a:r>
            <a:rPr lang="en-GB" b="1" i="0" baseline="0">
              <a:latin typeface="Arial" panose="020B0604020202020204" pitchFamily="34" charset="0"/>
              <a:cs typeface="Arial" panose="020B0604020202020204" pitchFamily="34" charset="0"/>
            </a:rPr>
            <a:t>EAL </a:t>
          </a:r>
          <a:r>
            <a:rPr lang="en-GB" b="1" i="0" baseline="0">
              <a:solidFill>
                <a:schemeClr val="accent1">
                  <a:lumMod val="60000"/>
                  <a:lumOff val="40000"/>
                </a:schemeClr>
              </a:solidFill>
              <a:latin typeface="Arial" panose="020B0604020202020204" pitchFamily="34" charset="0"/>
              <a:cs typeface="Arial" panose="020B0604020202020204" pitchFamily="34" charset="0"/>
            </a:rPr>
            <a:t>Primary</a:t>
          </a:r>
          <a:r>
            <a:rPr lang="en-GB" b="1" i="0" baseline="0">
              <a:latin typeface="Arial" panose="020B0604020202020204" pitchFamily="34" charset="0"/>
              <a:cs typeface="Arial" panose="020B0604020202020204" pitchFamily="34" charset="0"/>
            </a:rPr>
            <a:t> Network</a:t>
          </a:r>
        </a:p>
        <a:p>
          <a:endParaRPr lang="en-GB" b="1" i="0" baseline="0">
            <a:latin typeface="Arial" panose="020B0604020202020204" pitchFamily="34" charset="0"/>
            <a:cs typeface="Arial" panose="020B0604020202020204" pitchFamily="34" charset="0"/>
          </a:endParaRPr>
        </a:p>
        <a:p>
          <a:r>
            <a:rPr lang="en-GB" b="0" i="0" baseline="0">
              <a:latin typeface="Arial" panose="020B0604020202020204" pitchFamily="34" charset="0"/>
              <a:cs typeface="Arial" panose="020B0604020202020204" pitchFamily="34" charset="0"/>
            </a:rPr>
            <a:t>3 virtual meetings</a:t>
          </a:r>
        </a:p>
        <a:p>
          <a:r>
            <a:rPr lang="en-GB" b="0" i="0" baseline="0">
              <a:latin typeface="Arial" panose="020B0604020202020204" pitchFamily="34" charset="0"/>
              <a:cs typeface="Arial" panose="020B0604020202020204" pitchFamily="34" charset="0"/>
            </a:rPr>
            <a:t>1 per term</a:t>
          </a:r>
        </a:p>
        <a:p>
          <a:r>
            <a:rPr lang="en-GB" b="1" i="0" baseline="0">
              <a:solidFill>
                <a:schemeClr val="accent1">
                  <a:lumMod val="60000"/>
                  <a:lumOff val="40000"/>
                </a:schemeClr>
              </a:solidFill>
              <a:latin typeface="Arial" panose="020B0604020202020204" pitchFamily="34" charset="0"/>
              <a:cs typeface="Arial" panose="020B0604020202020204" pitchFamily="34" charset="0"/>
            </a:rPr>
            <a:t>£75 </a:t>
          </a:r>
          <a:endParaRPr lang="en-US" b="1">
            <a:solidFill>
              <a:schemeClr val="accent1">
                <a:lumMod val="60000"/>
                <a:lumOff val="40000"/>
              </a:schemeClr>
            </a:solidFill>
            <a:latin typeface="Arial" panose="020B0604020202020204" pitchFamily="34" charset="0"/>
            <a:cs typeface="Arial" panose="020B0604020202020204" pitchFamily="34" charset="0"/>
          </a:endParaRPr>
        </a:p>
      </dgm:t>
    </dgm:pt>
    <dgm:pt modelId="{00AC6A89-7667-4B19-9095-5F5D3CE00A0C}" type="sibTrans" cxnId="{5FFF769E-28BB-4916-98F9-51CCC07E0FCE}">
      <dgm:prSet/>
      <dgm:spPr/>
      <dgm:t>
        <a:bodyPr/>
        <a:lstStyle/>
        <a:p>
          <a:endParaRPr lang="en-US"/>
        </a:p>
      </dgm:t>
    </dgm:pt>
    <dgm:pt modelId="{975F47B7-770B-447E-B3E1-103499B2C538}" type="parTrans" cxnId="{5FFF769E-28BB-4916-98F9-51CCC07E0FCE}">
      <dgm:prSet/>
      <dgm:spPr/>
      <dgm:t>
        <a:bodyPr/>
        <a:lstStyle/>
        <a:p>
          <a:endParaRPr lang="en-US"/>
        </a:p>
      </dgm:t>
    </dgm:pt>
    <dgm:pt modelId="{FB047C83-980D-405E-8828-70904FD01EA6}">
      <dgm:prSet/>
      <dgm:spPr>
        <a:solidFill>
          <a:srgbClr val="7030A0"/>
        </a:solidFill>
      </dgm:spPr>
      <dgm:t>
        <a:bodyPr/>
        <a:lstStyle/>
        <a:p>
          <a:r>
            <a:rPr lang="en-GB" b="1" i="0" baseline="0">
              <a:latin typeface="Arial" panose="020B0604020202020204" pitchFamily="34" charset="0"/>
              <a:cs typeface="Arial" panose="020B0604020202020204" pitchFamily="34" charset="0"/>
            </a:rPr>
            <a:t>EAL / SEN course </a:t>
          </a:r>
        </a:p>
        <a:p>
          <a:r>
            <a:rPr lang="en-US" b="0">
              <a:latin typeface="Arial" panose="020B0604020202020204" pitchFamily="34" charset="0"/>
              <a:cs typeface="Arial" panose="020B0604020202020204" pitchFamily="34" charset="0"/>
            </a:rPr>
            <a:t>Distinguishing the Difference </a:t>
          </a:r>
          <a:r>
            <a:rPr lang="en-US" b="1">
              <a:solidFill>
                <a:schemeClr val="accent1">
                  <a:lumMod val="60000"/>
                  <a:lumOff val="40000"/>
                </a:schemeClr>
              </a:solidFill>
              <a:latin typeface="Arial" panose="020B0604020202020204" pitchFamily="34" charset="0"/>
              <a:cs typeface="Arial" panose="020B0604020202020204" pitchFamily="34" charset="0"/>
            </a:rPr>
            <a:t>Primary / </a:t>
          </a:r>
          <a:r>
            <a:rPr lang="en-US" b="1">
              <a:solidFill>
                <a:schemeClr val="accent6">
                  <a:lumMod val="60000"/>
                  <a:lumOff val="40000"/>
                </a:schemeClr>
              </a:solidFill>
              <a:latin typeface="Arial" panose="020B0604020202020204" pitchFamily="34" charset="0"/>
              <a:cs typeface="Arial" panose="020B0604020202020204" pitchFamily="34" charset="0"/>
            </a:rPr>
            <a:t>Secondary</a:t>
          </a:r>
        </a:p>
        <a:p>
          <a:r>
            <a:rPr lang="en-US" b="0">
              <a:solidFill>
                <a:schemeClr val="bg1"/>
              </a:solidFill>
              <a:latin typeface="Arial" panose="020B0604020202020204" pitchFamily="34" charset="0"/>
              <a:cs typeface="Arial" panose="020B0604020202020204" pitchFamily="34" charset="0"/>
            </a:rPr>
            <a:t>In person</a:t>
          </a:r>
        </a:p>
        <a:p>
          <a:r>
            <a:rPr lang="en-US" b="1">
              <a:solidFill>
                <a:srgbClr val="FFFF00"/>
              </a:solidFill>
              <a:latin typeface="Arial" panose="020B0604020202020204" pitchFamily="34" charset="0"/>
              <a:cs typeface="Arial" panose="020B0604020202020204" pitchFamily="34" charset="0"/>
            </a:rPr>
            <a:t>£150</a:t>
          </a:r>
        </a:p>
      </dgm:t>
    </dgm:pt>
    <dgm:pt modelId="{18EDF9C4-7796-4F0F-925E-402DD33B2118}" type="parTrans" cxnId="{A421B646-D59D-4085-A0D2-F47110C5566B}">
      <dgm:prSet/>
      <dgm:spPr/>
      <dgm:t>
        <a:bodyPr/>
        <a:lstStyle/>
        <a:p>
          <a:endParaRPr lang="en-GB"/>
        </a:p>
      </dgm:t>
    </dgm:pt>
    <dgm:pt modelId="{132AC227-EF73-4FF2-A033-41738BC003AE}" type="sibTrans" cxnId="{A421B646-D59D-4085-A0D2-F47110C5566B}">
      <dgm:prSet/>
      <dgm:spPr/>
      <dgm:t>
        <a:bodyPr/>
        <a:lstStyle/>
        <a:p>
          <a:endParaRPr lang="en-GB"/>
        </a:p>
      </dgm:t>
    </dgm:pt>
    <dgm:pt modelId="{36251DD8-89B4-4788-B032-DF6E8625E45E}" type="pres">
      <dgm:prSet presAssocID="{25F69C75-650F-4A47-845C-B9524DDB4489}" presName="diagram" presStyleCnt="0">
        <dgm:presLayoutVars>
          <dgm:dir/>
          <dgm:resizeHandles val="exact"/>
        </dgm:presLayoutVars>
      </dgm:prSet>
      <dgm:spPr/>
    </dgm:pt>
    <dgm:pt modelId="{6B006292-2F5F-46B2-A8ED-A3931EF70792}" type="pres">
      <dgm:prSet presAssocID="{4F456170-B798-439B-B978-6CAA6FE313F1}" presName="node" presStyleLbl="node1" presStyleIdx="0" presStyleCnt="10" custLinFactY="15288" custLinFactNeighborX="-15151" custLinFactNeighborY="100000">
        <dgm:presLayoutVars>
          <dgm:bulletEnabled val="1"/>
        </dgm:presLayoutVars>
      </dgm:prSet>
      <dgm:spPr/>
    </dgm:pt>
    <dgm:pt modelId="{3121326B-1DC3-4A6F-9F16-D3AA3D28A772}" type="pres">
      <dgm:prSet presAssocID="{D907CEF4-A86A-4860-8465-C1E42BA7F5C4}" presName="sibTrans" presStyleCnt="0"/>
      <dgm:spPr/>
    </dgm:pt>
    <dgm:pt modelId="{8A819814-1D47-4EE5-8873-D8F2545A7B7D}" type="pres">
      <dgm:prSet presAssocID="{601B529A-FFE4-4324-BB9E-90AFCB130A40}" presName="node" presStyleLbl="node1" presStyleIdx="1" presStyleCnt="10" custLinFactX="100000" custLinFactNeighborX="122383" custLinFactNeighborY="-643">
        <dgm:presLayoutVars>
          <dgm:bulletEnabled val="1"/>
        </dgm:presLayoutVars>
      </dgm:prSet>
      <dgm:spPr/>
    </dgm:pt>
    <dgm:pt modelId="{232E9207-1B38-4302-BD39-EFFAE06E3155}" type="pres">
      <dgm:prSet presAssocID="{BB2D843C-87F6-47F7-AFE9-2AF1E7783E07}" presName="sibTrans" presStyleCnt="0"/>
      <dgm:spPr/>
    </dgm:pt>
    <dgm:pt modelId="{61A5FED6-1B37-457C-AB3B-8D90CD90B2EA}" type="pres">
      <dgm:prSet presAssocID="{9D2F3CA4-0F9F-4EF6-943A-1479BB692B55}" presName="node" presStyleLbl="node1" presStyleIdx="2" presStyleCnt="10" custLinFactX="-20284" custLinFactY="15288" custLinFactNeighborX="-100000" custLinFactNeighborY="100000">
        <dgm:presLayoutVars>
          <dgm:bulletEnabled val="1"/>
        </dgm:presLayoutVars>
      </dgm:prSet>
      <dgm:spPr/>
    </dgm:pt>
    <dgm:pt modelId="{91486DEC-D636-4D10-8579-5FCD23EF49CB}" type="pres">
      <dgm:prSet presAssocID="{00AC6A89-7667-4B19-9095-5F5D3CE00A0C}" presName="sibTrans" presStyleCnt="0"/>
      <dgm:spPr/>
    </dgm:pt>
    <dgm:pt modelId="{5798C005-0A84-4E90-BA20-DA3FD594070D}" type="pres">
      <dgm:prSet presAssocID="{99770873-9545-4171-BF90-673AF20BE34E}" presName="node" presStyleLbl="node1" presStyleIdx="3" presStyleCnt="10" custScaleY="101159" custLinFactY="15288" custLinFactNeighborX="603" custLinFactNeighborY="100000">
        <dgm:presLayoutVars>
          <dgm:bulletEnabled val="1"/>
        </dgm:presLayoutVars>
      </dgm:prSet>
      <dgm:spPr/>
    </dgm:pt>
    <dgm:pt modelId="{C036A621-E235-496F-B43D-55D7E3574964}" type="pres">
      <dgm:prSet presAssocID="{A4DF91A1-32B6-40F7-8305-57921E08FC2B}" presName="sibTrans" presStyleCnt="0"/>
      <dgm:spPr/>
    </dgm:pt>
    <dgm:pt modelId="{FDD22049-BA57-45E1-AA7A-29FD0BD56A9B}" type="pres">
      <dgm:prSet presAssocID="{10E43E75-E4AF-4A01-BC22-EA27354E6895}" presName="node" presStyleLbl="node1" presStyleIdx="4" presStyleCnt="10" custLinFactX="-100000" custLinFactY="-49582" custLinFactNeighborX="-175126" custLinFactNeighborY="-100000">
        <dgm:presLayoutVars>
          <dgm:bulletEnabled val="1"/>
        </dgm:presLayoutVars>
      </dgm:prSet>
      <dgm:spPr/>
    </dgm:pt>
    <dgm:pt modelId="{728C4C3C-8B8E-415D-B2E2-D0F7AB3D6FEF}" type="pres">
      <dgm:prSet presAssocID="{D87DC61A-CC99-4C05-9A4A-F9B59C1199DF}" presName="sibTrans" presStyleCnt="0"/>
      <dgm:spPr/>
    </dgm:pt>
    <dgm:pt modelId="{88F49542-27BE-45AE-8AC8-ECB7946D8607}" type="pres">
      <dgm:prSet presAssocID="{25A21372-3B1A-48A1-BCA8-3B8A1CEBA398}" presName="node" presStyleLbl="node1" presStyleIdx="5" presStyleCnt="10" custLinFactX="6980" custLinFactNeighborX="100000" custLinFactNeighborY="-1958">
        <dgm:presLayoutVars>
          <dgm:bulletEnabled val="1"/>
        </dgm:presLayoutVars>
      </dgm:prSet>
      <dgm:spPr/>
    </dgm:pt>
    <dgm:pt modelId="{7513AC12-84CD-4948-A6B0-55603FF1672F}" type="pres">
      <dgm:prSet presAssocID="{53855326-B6BB-4B33-B6D2-FB4054F86D20}" presName="sibTrans" presStyleCnt="0"/>
      <dgm:spPr/>
    </dgm:pt>
    <dgm:pt modelId="{C4D28D12-7CB0-4A99-BCC5-FDCCA93FDC9B}" type="pres">
      <dgm:prSet presAssocID="{84CAA8B2-F159-407E-BE38-A50D7D97CAA2}" presName="node" presStyleLbl="node1" presStyleIdx="6" presStyleCnt="10" custLinFactX="-100000" custLinFactY="-49582" custLinFactNeighborX="-175126" custLinFactNeighborY="-100000">
        <dgm:presLayoutVars>
          <dgm:bulletEnabled val="1"/>
        </dgm:presLayoutVars>
      </dgm:prSet>
      <dgm:spPr/>
    </dgm:pt>
    <dgm:pt modelId="{194D3D4E-B6EB-4526-9F09-6691A20E6D70}" type="pres">
      <dgm:prSet presAssocID="{C39ED31B-3426-490A-9E64-4C0044635413}" presName="sibTrans" presStyleCnt="0"/>
      <dgm:spPr/>
    </dgm:pt>
    <dgm:pt modelId="{827FE389-FCE3-4120-B026-05E798536D2C}" type="pres">
      <dgm:prSet presAssocID="{14841882-5598-4622-9396-3B9E065011F8}" presName="node" presStyleLbl="node1" presStyleIdx="7" presStyleCnt="10" custLinFactX="-100000" custLinFactY="-17840" custLinFactNeighborX="-131509" custLinFactNeighborY="-100000">
        <dgm:presLayoutVars>
          <dgm:bulletEnabled val="1"/>
        </dgm:presLayoutVars>
      </dgm:prSet>
      <dgm:spPr/>
    </dgm:pt>
    <dgm:pt modelId="{E42BC2E2-70E2-4B82-B7DF-62B741059212}" type="pres">
      <dgm:prSet presAssocID="{42A3029F-F6CE-4E1A-8E09-5769A0919DF8}" presName="sibTrans" presStyleCnt="0"/>
      <dgm:spPr/>
    </dgm:pt>
    <dgm:pt modelId="{E74621D1-0477-494D-8177-E0A19DFDFFB3}" type="pres">
      <dgm:prSet presAssocID="{7173EB45-118A-4E0D-9C04-C5490E0D55B2}" presName="node" presStyleLbl="node1" presStyleIdx="8" presStyleCnt="10" custLinFactX="7027" custLinFactY="-100000" custLinFactNeighborX="100000" custLinFactNeighborY="-134507">
        <dgm:presLayoutVars>
          <dgm:bulletEnabled val="1"/>
        </dgm:presLayoutVars>
      </dgm:prSet>
      <dgm:spPr/>
    </dgm:pt>
    <dgm:pt modelId="{E959DE07-3CB0-43B5-9E23-BF8745A1D361}" type="pres">
      <dgm:prSet presAssocID="{269824FA-8B5F-45AD-829B-B0BC9C51CCD8}" presName="sibTrans" presStyleCnt="0"/>
      <dgm:spPr/>
    </dgm:pt>
    <dgm:pt modelId="{A9EDFA2E-B312-4ACA-84D4-00F37A6E8F4B}" type="pres">
      <dgm:prSet presAssocID="{FB047C83-980D-405E-8828-70904FD01EA6}" presName="node" presStyleLbl="node1" presStyleIdx="9" presStyleCnt="10" custLinFactX="10074" custLinFactNeighborX="100000" custLinFactNeighborY="63">
        <dgm:presLayoutVars>
          <dgm:bulletEnabled val="1"/>
        </dgm:presLayoutVars>
      </dgm:prSet>
      <dgm:spPr/>
    </dgm:pt>
  </dgm:ptLst>
  <dgm:cxnLst>
    <dgm:cxn modelId="{349F2F0C-1B90-413D-9C82-B277154CE288}" type="presOf" srcId="{FB047C83-980D-405E-8828-70904FD01EA6}" destId="{A9EDFA2E-B312-4ACA-84D4-00F37A6E8F4B}" srcOrd="0" destOrd="0" presId="urn:microsoft.com/office/officeart/2005/8/layout/default"/>
    <dgm:cxn modelId="{6B7A9321-AE39-4670-B6E0-80B918176043}" srcId="{25F69C75-650F-4A47-845C-B9524DDB4489}" destId="{14841882-5598-4622-9396-3B9E065011F8}" srcOrd="7" destOrd="0" parTransId="{9591741D-CD0C-431F-B434-53A7BBB3E9F9}" sibTransId="{42A3029F-F6CE-4E1A-8E09-5769A0919DF8}"/>
    <dgm:cxn modelId="{A792D327-0121-41E3-ACF9-E9188E226A23}" type="presOf" srcId="{4F456170-B798-439B-B978-6CAA6FE313F1}" destId="{6B006292-2F5F-46B2-A8ED-A3931EF70792}" srcOrd="0" destOrd="0" presId="urn:microsoft.com/office/officeart/2005/8/layout/default"/>
    <dgm:cxn modelId="{00FF9730-9618-440E-BA0F-EEE75585A89F}" type="presOf" srcId="{25F69C75-650F-4A47-845C-B9524DDB4489}" destId="{36251DD8-89B4-4788-B032-DF6E8625E45E}" srcOrd="0" destOrd="0" presId="urn:microsoft.com/office/officeart/2005/8/layout/default"/>
    <dgm:cxn modelId="{ED65B63F-2065-4A0D-88C5-965240B56BA2}" type="presOf" srcId="{601B529A-FFE4-4324-BB9E-90AFCB130A40}" destId="{8A819814-1D47-4EE5-8873-D8F2545A7B7D}" srcOrd="0" destOrd="0" presId="urn:microsoft.com/office/officeart/2005/8/layout/default"/>
    <dgm:cxn modelId="{8E324F64-88D0-402B-BE11-9607736680EA}" srcId="{25F69C75-650F-4A47-845C-B9524DDB4489}" destId="{601B529A-FFE4-4324-BB9E-90AFCB130A40}" srcOrd="1" destOrd="0" parTransId="{EC5C6D1C-8A60-40D7-AB03-55C697203456}" sibTransId="{BB2D843C-87F6-47F7-AFE9-2AF1E7783E07}"/>
    <dgm:cxn modelId="{A421B646-D59D-4085-A0D2-F47110C5566B}" srcId="{25F69C75-650F-4A47-845C-B9524DDB4489}" destId="{FB047C83-980D-405E-8828-70904FD01EA6}" srcOrd="9" destOrd="0" parTransId="{18EDF9C4-7796-4F0F-925E-402DD33B2118}" sibTransId="{132AC227-EF73-4FF2-A033-41738BC003AE}"/>
    <dgm:cxn modelId="{D5FF7A8B-C9B4-41F5-9472-06119682C66B}" srcId="{25F69C75-650F-4A47-845C-B9524DDB4489}" destId="{4F456170-B798-439B-B978-6CAA6FE313F1}" srcOrd="0" destOrd="0" parTransId="{34804209-D4E5-407C-A3FD-577362E2C0A3}" sibTransId="{D907CEF4-A86A-4860-8465-C1E42BA7F5C4}"/>
    <dgm:cxn modelId="{7163A88E-90FF-4C3A-85C0-A7712D67E757}" type="presOf" srcId="{99770873-9545-4171-BF90-673AF20BE34E}" destId="{5798C005-0A84-4E90-BA20-DA3FD594070D}" srcOrd="0" destOrd="0" presId="urn:microsoft.com/office/officeart/2005/8/layout/default"/>
    <dgm:cxn modelId="{44D37796-535F-4C4D-806A-C485E9C75DD2}" type="presOf" srcId="{14841882-5598-4622-9396-3B9E065011F8}" destId="{827FE389-FCE3-4120-B026-05E798536D2C}" srcOrd="0" destOrd="0" presId="urn:microsoft.com/office/officeart/2005/8/layout/default"/>
    <dgm:cxn modelId="{5FFF769E-28BB-4916-98F9-51CCC07E0FCE}" srcId="{25F69C75-650F-4A47-845C-B9524DDB4489}" destId="{9D2F3CA4-0F9F-4EF6-943A-1479BB692B55}" srcOrd="2" destOrd="0" parTransId="{975F47B7-770B-447E-B3E1-103499B2C538}" sibTransId="{00AC6A89-7667-4B19-9095-5F5D3CE00A0C}"/>
    <dgm:cxn modelId="{FD2A159F-7FC9-4050-94D0-D5C95E99DF73}" srcId="{25F69C75-650F-4A47-845C-B9524DDB4489}" destId="{7173EB45-118A-4E0D-9C04-C5490E0D55B2}" srcOrd="8" destOrd="0" parTransId="{8E9247EC-7406-4B72-AB4D-80F5A7F21989}" sibTransId="{269824FA-8B5F-45AD-829B-B0BC9C51CCD8}"/>
    <dgm:cxn modelId="{68F3BAA2-2E22-48DE-9259-76E45AF09773}" srcId="{25F69C75-650F-4A47-845C-B9524DDB4489}" destId="{25A21372-3B1A-48A1-BCA8-3B8A1CEBA398}" srcOrd="5" destOrd="0" parTransId="{A47639B6-1602-47F1-B053-3F8E9426FFA4}" sibTransId="{53855326-B6BB-4B33-B6D2-FB4054F86D20}"/>
    <dgm:cxn modelId="{8D9110BD-63D5-4C11-A9DE-794B11D83553}" srcId="{25F69C75-650F-4A47-845C-B9524DDB4489}" destId="{99770873-9545-4171-BF90-673AF20BE34E}" srcOrd="3" destOrd="0" parTransId="{532B71E0-32DC-407E-B57C-76C86D1BB07F}" sibTransId="{A4DF91A1-32B6-40F7-8305-57921E08FC2B}"/>
    <dgm:cxn modelId="{74D12CBE-19D2-49BF-9A93-A027C3977B80}" srcId="{25F69C75-650F-4A47-845C-B9524DDB4489}" destId="{84CAA8B2-F159-407E-BE38-A50D7D97CAA2}" srcOrd="6" destOrd="0" parTransId="{5C9D56E8-A3D9-4FCA-BBAC-055259DF145D}" sibTransId="{C39ED31B-3426-490A-9E64-4C0044635413}"/>
    <dgm:cxn modelId="{C1FDB9C6-AE25-4A7C-8328-C83CBED103A2}" type="presOf" srcId="{9D2F3CA4-0F9F-4EF6-943A-1479BB692B55}" destId="{61A5FED6-1B37-457C-AB3B-8D90CD90B2EA}" srcOrd="0" destOrd="0" presId="urn:microsoft.com/office/officeart/2005/8/layout/default"/>
    <dgm:cxn modelId="{66C72CD0-4A17-4E02-A22C-68D2188F9217}" type="presOf" srcId="{84CAA8B2-F159-407E-BE38-A50D7D97CAA2}" destId="{C4D28D12-7CB0-4A99-BCC5-FDCCA93FDC9B}" srcOrd="0" destOrd="0" presId="urn:microsoft.com/office/officeart/2005/8/layout/default"/>
    <dgm:cxn modelId="{0B5859D6-C1DF-414D-8815-F6D911432307}" srcId="{25F69C75-650F-4A47-845C-B9524DDB4489}" destId="{10E43E75-E4AF-4A01-BC22-EA27354E6895}" srcOrd="4" destOrd="0" parTransId="{A9DBF894-6969-4E30-8BED-8279D36B08FD}" sibTransId="{D87DC61A-CC99-4C05-9A4A-F9B59C1199DF}"/>
    <dgm:cxn modelId="{9C93CDDA-639B-46A2-B522-E414D2B13B7C}" type="presOf" srcId="{7173EB45-118A-4E0D-9C04-C5490E0D55B2}" destId="{E74621D1-0477-494D-8177-E0A19DFDFFB3}" srcOrd="0" destOrd="0" presId="urn:microsoft.com/office/officeart/2005/8/layout/default"/>
    <dgm:cxn modelId="{89DDB9EA-F158-407C-BDEA-295C330F53D2}" type="presOf" srcId="{25A21372-3B1A-48A1-BCA8-3B8A1CEBA398}" destId="{88F49542-27BE-45AE-8AC8-ECB7946D8607}" srcOrd="0" destOrd="0" presId="urn:microsoft.com/office/officeart/2005/8/layout/default"/>
    <dgm:cxn modelId="{8BE45CFC-6392-4FEE-B4A2-308A0C792848}" type="presOf" srcId="{10E43E75-E4AF-4A01-BC22-EA27354E6895}" destId="{FDD22049-BA57-45E1-AA7A-29FD0BD56A9B}" srcOrd="0" destOrd="0" presId="urn:microsoft.com/office/officeart/2005/8/layout/default"/>
    <dgm:cxn modelId="{D33CA217-1F3E-44B8-8F3F-3104C26AECFE}" type="presParOf" srcId="{36251DD8-89B4-4788-B032-DF6E8625E45E}" destId="{6B006292-2F5F-46B2-A8ED-A3931EF70792}" srcOrd="0" destOrd="0" presId="urn:microsoft.com/office/officeart/2005/8/layout/default"/>
    <dgm:cxn modelId="{09AE706B-EF6B-43AC-B7F3-CD2FEF65FA72}" type="presParOf" srcId="{36251DD8-89B4-4788-B032-DF6E8625E45E}" destId="{3121326B-1DC3-4A6F-9F16-D3AA3D28A772}" srcOrd="1" destOrd="0" presId="urn:microsoft.com/office/officeart/2005/8/layout/default"/>
    <dgm:cxn modelId="{A1335C18-4561-429A-B3A9-971B27105649}" type="presParOf" srcId="{36251DD8-89B4-4788-B032-DF6E8625E45E}" destId="{8A819814-1D47-4EE5-8873-D8F2545A7B7D}" srcOrd="2" destOrd="0" presId="urn:microsoft.com/office/officeart/2005/8/layout/default"/>
    <dgm:cxn modelId="{B0CE1117-601B-409B-A994-CDB8E58C3D11}" type="presParOf" srcId="{36251DD8-89B4-4788-B032-DF6E8625E45E}" destId="{232E9207-1B38-4302-BD39-EFFAE06E3155}" srcOrd="3" destOrd="0" presId="urn:microsoft.com/office/officeart/2005/8/layout/default"/>
    <dgm:cxn modelId="{884A1F3F-9FA6-4662-86ED-385904C87C92}" type="presParOf" srcId="{36251DD8-89B4-4788-B032-DF6E8625E45E}" destId="{61A5FED6-1B37-457C-AB3B-8D90CD90B2EA}" srcOrd="4" destOrd="0" presId="urn:microsoft.com/office/officeart/2005/8/layout/default"/>
    <dgm:cxn modelId="{8A933657-BF75-418B-80B5-F8951E7A4EBD}" type="presParOf" srcId="{36251DD8-89B4-4788-B032-DF6E8625E45E}" destId="{91486DEC-D636-4D10-8579-5FCD23EF49CB}" srcOrd="5" destOrd="0" presId="urn:microsoft.com/office/officeart/2005/8/layout/default"/>
    <dgm:cxn modelId="{A54E98BF-DDDD-4BE8-9DC6-D91F7759EAC3}" type="presParOf" srcId="{36251DD8-89B4-4788-B032-DF6E8625E45E}" destId="{5798C005-0A84-4E90-BA20-DA3FD594070D}" srcOrd="6" destOrd="0" presId="urn:microsoft.com/office/officeart/2005/8/layout/default"/>
    <dgm:cxn modelId="{2F5201A4-5CBA-468C-85B1-8D567084FEB4}" type="presParOf" srcId="{36251DD8-89B4-4788-B032-DF6E8625E45E}" destId="{C036A621-E235-496F-B43D-55D7E3574964}" srcOrd="7" destOrd="0" presId="urn:microsoft.com/office/officeart/2005/8/layout/default"/>
    <dgm:cxn modelId="{696A4226-E368-4E1A-B1A3-6B5C812AACA0}" type="presParOf" srcId="{36251DD8-89B4-4788-B032-DF6E8625E45E}" destId="{FDD22049-BA57-45E1-AA7A-29FD0BD56A9B}" srcOrd="8" destOrd="0" presId="urn:microsoft.com/office/officeart/2005/8/layout/default"/>
    <dgm:cxn modelId="{8982052A-6C92-4DF0-BB51-03DDE774E76F}" type="presParOf" srcId="{36251DD8-89B4-4788-B032-DF6E8625E45E}" destId="{728C4C3C-8B8E-415D-B2E2-D0F7AB3D6FEF}" srcOrd="9" destOrd="0" presId="urn:microsoft.com/office/officeart/2005/8/layout/default"/>
    <dgm:cxn modelId="{9661BE15-4E77-46A0-95A6-981BD066DACF}" type="presParOf" srcId="{36251DD8-89B4-4788-B032-DF6E8625E45E}" destId="{88F49542-27BE-45AE-8AC8-ECB7946D8607}" srcOrd="10" destOrd="0" presId="urn:microsoft.com/office/officeart/2005/8/layout/default"/>
    <dgm:cxn modelId="{96C42E75-7A32-4E82-90C5-ACA7A53A856F}" type="presParOf" srcId="{36251DD8-89B4-4788-B032-DF6E8625E45E}" destId="{7513AC12-84CD-4948-A6B0-55603FF1672F}" srcOrd="11" destOrd="0" presId="urn:microsoft.com/office/officeart/2005/8/layout/default"/>
    <dgm:cxn modelId="{89BBDA54-C80C-4AE6-99FA-10B7CC2C3003}" type="presParOf" srcId="{36251DD8-89B4-4788-B032-DF6E8625E45E}" destId="{C4D28D12-7CB0-4A99-BCC5-FDCCA93FDC9B}" srcOrd="12" destOrd="0" presId="urn:microsoft.com/office/officeart/2005/8/layout/default"/>
    <dgm:cxn modelId="{CEE1F129-4761-48D3-B5A8-C20CAC27A03D}" type="presParOf" srcId="{36251DD8-89B4-4788-B032-DF6E8625E45E}" destId="{194D3D4E-B6EB-4526-9F09-6691A20E6D70}" srcOrd="13" destOrd="0" presId="urn:microsoft.com/office/officeart/2005/8/layout/default"/>
    <dgm:cxn modelId="{A4A04547-27A2-4EB0-A9F2-37194CEF4690}" type="presParOf" srcId="{36251DD8-89B4-4788-B032-DF6E8625E45E}" destId="{827FE389-FCE3-4120-B026-05E798536D2C}" srcOrd="14" destOrd="0" presId="urn:microsoft.com/office/officeart/2005/8/layout/default"/>
    <dgm:cxn modelId="{3F02EB68-D70A-4B33-95D2-13A5EC7437FD}" type="presParOf" srcId="{36251DD8-89B4-4788-B032-DF6E8625E45E}" destId="{E42BC2E2-70E2-4B82-B7DF-62B741059212}" srcOrd="15" destOrd="0" presId="urn:microsoft.com/office/officeart/2005/8/layout/default"/>
    <dgm:cxn modelId="{B8A352D0-6342-4596-BA0A-21E6695947FC}" type="presParOf" srcId="{36251DD8-89B4-4788-B032-DF6E8625E45E}" destId="{E74621D1-0477-494D-8177-E0A19DFDFFB3}" srcOrd="16" destOrd="0" presId="urn:microsoft.com/office/officeart/2005/8/layout/default"/>
    <dgm:cxn modelId="{3FDFBD77-CE9A-4CE6-9B9C-35FD98A3CC64}" type="presParOf" srcId="{36251DD8-89B4-4788-B032-DF6E8625E45E}" destId="{E959DE07-3CB0-43B5-9E23-BF8745A1D361}" srcOrd="17" destOrd="0" presId="urn:microsoft.com/office/officeart/2005/8/layout/default"/>
    <dgm:cxn modelId="{114B0123-830C-4961-B856-4CF1A6B369C6}" type="presParOf" srcId="{36251DD8-89B4-4788-B032-DF6E8625E45E}" destId="{A9EDFA2E-B312-4ACA-84D4-00F37A6E8F4B}"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D7073-B6C5-499C-A5DE-FB0552E013E2}">
      <dsp:nvSpPr>
        <dsp:cNvPr id="0" name=""/>
        <dsp:cNvSpPr/>
      </dsp:nvSpPr>
      <dsp:spPr>
        <a:xfrm>
          <a:off x="4378709" y="35254"/>
          <a:ext cx="1235198" cy="1235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1. Recognise good practice</a:t>
          </a:r>
        </a:p>
        <a:p>
          <a:pPr marL="0" lvl="0" indent="0" algn="ctr" defTabSz="755650">
            <a:lnSpc>
              <a:spcPct val="90000"/>
            </a:lnSpc>
            <a:spcBef>
              <a:spcPct val="0"/>
            </a:spcBef>
            <a:spcAft>
              <a:spcPct val="35000"/>
            </a:spcAft>
            <a:buNone/>
          </a:pPr>
          <a:r>
            <a:rPr lang="en-GB" sz="1700" b="1" kern="1200" dirty="0"/>
            <a:t>AUDIT</a:t>
          </a:r>
        </a:p>
      </dsp:txBody>
      <dsp:txXfrm>
        <a:off x="4378709" y="35254"/>
        <a:ext cx="1235198" cy="1235198"/>
      </dsp:txXfrm>
    </dsp:sp>
    <dsp:sp modelId="{238B2F7D-A33A-4060-A9BD-E35618A34684}">
      <dsp:nvSpPr>
        <dsp:cNvPr id="0" name=""/>
        <dsp:cNvSpPr/>
      </dsp:nvSpPr>
      <dsp:spPr>
        <a:xfrm>
          <a:off x="1468547" y="-1024"/>
          <a:ext cx="4636817" cy="4636817"/>
        </a:xfrm>
        <a:prstGeom prst="circularArrow">
          <a:avLst>
            <a:gd name="adj1" fmla="val 5195"/>
            <a:gd name="adj2" fmla="val 335508"/>
            <a:gd name="adj3" fmla="val 21294894"/>
            <a:gd name="adj4" fmla="val 19764791"/>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D95DC-0132-4DFF-B88D-A0E432C92372}">
      <dsp:nvSpPr>
        <dsp:cNvPr id="0" name=""/>
        <dsp:cNvSpPr/>
      </dsp:nvSpPr>
      <dsp:spPr>
        <a:xfrm>
          <a:off x="5126130" y="2335579"/>
          <a:ext cx="1235198" cy="1235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2. Identify areas to develop</a:t>
          </a:r>
        </a:p>
        <a:p>
          <a:pPr marL="0" lvl="0" indent="0" algn="ctr" defTabSz="755650">
            <a:lnSpc>
              <a:spcPct val="90000"/>
            </a:lnSpc>
            <a:spcBef>
              <a:spcPct val="0"/>
            </a:spcBef>
            <a:spcAft>
              <a:spcPct val="35000"/>
            </a:spcAft>
            <a:buNone/>
          </a:pPr>
          <a:r>
            <a:rPr lang="en-GB" sz="1700" b="1" kern="1200" dirty="0"/>
            <a:t>AUDIT</a:t>
          </a:r>
        </a:p>
      </dsp:txBody>
      <dsp:txXfrm>
        <a:off x="5126130" y="2335579"/>
        <a:ext cx="1235198" cy="1235198"/>
      </dsp:txXfrm>
    </dsp:sp>
    <dsp:sp modelId="{F97D540C-E84D-4868-87DF-07ACA10E8739}">
      <dsp:nvSpPr>
        <dsp:cNvPr id="0" name=""/>
        <dsp:cNvSpPr/>
      </dsp:nvSpPr>
      <dsp:spPr>
        <a:xfrm>
          <a:off x="1468547" y="-1024"/>
          <a:ext cx="4636817" cy="4636817"/>
        </a:xfrm>
        <a:prstGeom prst="circularArrow">
          <a:avLst>
            <a:gd name="adj1" fmla="val 5195"/>
            <a:gd name="adj2" fmla="val 335508"/>
            <a:gd name="adj3" fmla="val 4016410"/>
            <a:gd name="adj4" fmla="val 2251861"/>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2A43C8-53E4-46EE-A757-6055D8BAE63A}">
      <dsp:nvSpPr>
        <dsp:cNvPr id="0" name=""/>
        <dsp:cNvSpPr/>
      </dsp:nvSpPr>
      <dsp:spPr>
        <a:xfrm>
          <a:off x="3169357" y="3757258"/>
          <a:ext cx="1235198" cy="1235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3. Carry out your ideas</a:t>
          </a:r>
        </a:p>
        <a:p>
          <a:pPr marL="0" lvl="0" indent="0" algn="ctr" defTabSz="755650">
            <a:lnSpc>
              <a:spcPct val="90000"/>
            </a:lnSpc>
            <a:spcBef>
              <a:spcPct val="0"/>
            </a:spcBef>
            <a:spcAft>
              <a:spcPct val="35000"/>
            </a:spcAft>
            <a:buNone/>
          </a:pPr>
          <a:r>
            <a:rPr lang="en-GB" sz="1700" b="1" kern="1200" dirty="0"/>
            <a:t>IMPLEMENT</a:t>
          </a:r>
        </a:p>
      </dsp:txBody>
      <dsp:txXfrm>
        <a:off x="3169357" y="3757258"/>
        <a:ext cx="1235198" cy="1235198"/>
      </dsp:txXfrm>
    </dsp:sp>
    <dsp:sp modelId="{F83F49EF-6E54-46E8-96E7-B63A7FECBF72}">
      <dsp:nvSpPr>
        <dsp:cNvPr id="0" name=""/>
        <dsp:cNvSpPr/>
      </dsp:nvSpPr>
      <dsp:spPr>
        <a:xfrm>
          <a:off x="1468547" y="-1024"/>
          <a:ext cx="4636817" cy="4636817"/>
        </a:xfrm>
        <a:prstGeom prst="circularArrow">
          <a:avLst>
            <a:gd name="adj1" fmla="val 5195"/>
            <a:gd name="adj2" fmla="val 335508"/>
            <a:gd name="adj3" fmla="val 8212632"/>
            <a:gd name="adj4" fmla="val 6448082"/>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72B586-240A-467C-837B-745F3730588F}">
      <dsp:nvSpPr>
        <dsp:cNvPr id="0" name=""/>
        <dsp:cNvSpPr/>
      </dsp:nvSpPr>
      <dsp:spPr>
        <a:xfrm>
          <a:off x="1212583" y="2335579"/>
          <a:ext cx="1235198" cy="1235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4. Consider the impact </a:t>
          </a:r>
          <a:r>
            <a:rPr lang="en-GB" sz="1700" b="1" kern="1200" dirty="0"/>
            <a:t>APPLY</a:t>
          </a:r>
        </a:p>
      </dsp:txBody>
      <dsp:txXfrm>
        <a:off x="1212583" y="2335579"/>
        <a:ext cx="1235198" cy="1235198"/>
      </dsp:txXfrm>
    </dsp:sp>
    <dsp:sp modelId="{9EC80D4B-0C06-497A-BD39-1F253ABA353E}">
      <dsp:nvSpPr>
        <dsp:cNvPr id="0" name=""/>
        <dsp:cNvSpPr/>
      </dsp:nvSpPr>
      <dsp:spPr>
        <a:xfrm>
          <a:off x="1468547" y="-1024"/>
          <a:ext cx="4636817" cy="4636817"/>
        </a:xfrm>
        <a:prstGeom prst="circularArrow">
          <a:avLst>
            <a:gd name="adj1" fmla="val 5195"/>
            <a:gd name="adj2" fmla="val 335508"/>
            <a:gd name="adj3" fmla="val 12299701"/>
            <a:gd name="adj4" fmla="val 10769599"/>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A744AA-9478-4198-AC8A-6C37A3CC492F}">
      <dsp:nvSpPr>
        <dsp:cNvPr id="0" name=""/>
        <dsp:cNvSpPr/>
      </dsp:nvSpPr>
      <dsp:spPr>
        <a:xfrm>
          <a:off x="1960004" y="35254"/>
          <a:ext cx="1235198" cy="12351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a:t>5. Plan your next steps</a:t>
          </a:r>
        </a:p>
        <a:p>
          <a:pPr marL="0" lvl="0" indent="0" algn="ctr" defTabSz="755650">
            <a:lnSpc>
              <a:spcPct val="90000"/>
            </a:lnSpc>
            <a:spcBef>
              <a:spcPct val="0"/>
            </a:spcBef>
            <a:spcAft>
              <a:spcPct val="35000"/>
            </a:spcAft>
            <a:buNone/>
          </a:pPr>
          <a:r>
            <a:rPr lang="en-GB" sz="1700" b="1" kern="1200"/>
            <a:t>APPLY</a:t>
          </a:r>
          <a:endParaRPr lang="en-GB" sz="1700" b="1" kern="1200" dirty="0"/>
        </a:p>
      </dsp:txBody>
      <dsp:txXfrm>
        <a:off x="1960004" y="35254"/>
        <a:ext cx="1235198" cy="1235198"/>
      </dsp:txXfrm>
    </dsp:sp>
    <dsp:sp modelId="{066BF5D2-E85E-45C8-90FF-7256D91FA37E}">
      <dsp:nvSpPr>
        <dsp:cNvPr id="0" name=""/>
        <dsp:cNvSpPr/>
      </dsp:nvSpPr>
      <dsp:spPr>
        <a:xfrm>
          <a:off x="1468547" y="-1024"/>
          <a:ext cx="4636817" cy="4636817"/>
        </a:xfrm>
        <a:prstGeom prst="circularArrow">
          <a:avLst>
            <a:gd name="adj1" fmla="val 5195"/>
            <a:gd name="adj2" fmla="val 335508"/>
            <a:gd name="adj3" fmla="val 16867393"/>
            <a:gd name="adj4" fmla="val 15197099"/>
            <a:gd name="adj5" fmla="val 606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4E3BD-DF88-40CA-AB06-9E5132BC64FF}">
      <dsp:nvSpPr>
        <dsp:cNvPr id="0" name=""/>
        <dsp:cNvSpPr/>
      </dsp:nvSpPr>
      <dsp:spPr>
        <a:xfrm>
          <a:off x="1141446" y="1979447"/>
          <a:ext cx="1335331" cy="1151288"/>
        </a:xfrm>
        <a:prstGeom prst="hexagon">
          <a:avLst>
            <a:gd name="adj" fmla="val 25000"/>
            <a:gd name="vf" fmla="val 115470"/>
          </a:avLst>
        </a:prstGeom>
        <a:solidFill>
          <a:schemeClr val="bg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830" rIns="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1348664" y="2158105"/>
        <a:ext cx="920895" cy="793972"/>
      </dsp:txXfrm>
    </dsp:sp>
    <dsp:sp modelId="{5017A0A5-DE5E-4965-9F65-F5BC8E86C43F}">
      <dsp:nvSpPr>
        <dsp:cNvPr id="0" name=""/>
        <dsp:cNvSpPr/>
      </dsp:nvSpPr>
      <dsp:spPr>
        <a:xfrm>
          <a:off x="1176136" y="2487717"/>
          <a:ext cx="156343" cy="134747"/>
        </a:xfrm>
        <a:prstGeom prst="hexagon">
          <a:avLst>
            <a:gd name="adj" fmla="val 25000"/>
            <a:gd name="vf" fmla="val 115470"/>
          </a:avLst>
        </a:prstGeom>
        <a:solidFill>
          <a:schemeClr val="lt1">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C748A529-FDEE-4914-9B37-57D5C032DA65}">
      <dsp:nvSpPr>
        <dsp:cNvPr id="0" name=""/>
        <dsp:cNvSpPr/>
      </dsp:nvSpPr>
      <dsp:spPr>
        <a:xfrm>
          <a:off x="0" y="1361067"/>
          <a:ext cx="1335331" cy="1151288"/>
        </a:xfrm>
        <a:prstGeom prst="hexagon">
          <a:avLst>
            <a:gd name="adj" fmla="val 25000"/>
            <a:gd name="vf" fmla="val 115470"/>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F767837F-E9C0-405F-87DD-9DBBC9B93A18}">
      <dsp:nvSpPr>
        <dsp:cNvPr id="0" name=""/>
        <dsp:cNvSpPr/>
      </dsp:nvSpPr>
      <dsp:spPr>
        <a:xfrm>
          <a:off x="909070" y="2360270"/>
          <a:ext cx="156343" cy="134747"/>
        </a:xfrm>
        <a:prstGeom prst="hexagon">
          <a:avLst>
            <a:gd name="adj" fmla="val 25000"/>
            <a:gd name="vf" fmla="val 115470"/>
          </a:avLst>
        </a:prstGeom>
        <a:solidFill>
          <a:schemeClr val="lt1">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6CF5A27-7714-4E81-8F69-B27A117777A0}">
      <dsp:nvSpPr>
        <dsp:cNvPr id="0" name=""/>
        <dsp:cNvSpPr/>
      </dsp:nvSpPr>
      <dsp:spPr>
        <a:xfrm>
          <a:off x="2279091" y="1347379"/>
          <a:ext cx="1335331" cy="1151288"/>
        </a:xfrm>
        <a:prstGeom prst="hexagon">
          <a:avLst>
            <a:gd name="adj" fmla="val 25000"/>
            <a:gd name="vf" fmla="val 115470"/>
          </a:avLst>
        </a:prstGeom>
        <a:solidFill>
          <a:schemeClr val="bg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6830" rIns="0" bIns="36830" numCol="1" spcCol="1270" anchor="ctr" anchorCtr="0">
          <a:noAutofit/>
        </a:bodyPr>
        <a:lstStyle/>
        <a:p>
          <a:pPr marL="0" lvl="0" indent="0" algn="ctr" defTabSz="1289050">
            <a:lnSpc>
              <a:spcPct val="90000"/>
            </a:lnSpc>
            <a:spcBef>
              <a:spcPct val="0"/>
            </a:spcBef>
            <a:spcAft>
              <a:spcPct val="35000"/>
            </a:spcAft>
            <a:buNone/>
          </a:pPr>
          <a:endParaRPr lang="en-GB" sz="2900" kern="1200" dirty="0"/>
        </a:p>
      </dsp:txBody>
      <dsp:txXfrm>
        <a:off x="2486309" y="1526037"/>
        <a:ext cx="920895" cy="793972"/>
      </dsp:txXfrm>
    </dsp:sp>
    <dsp:sp modelId="{534F7633-AD1E-4B60-AE9B-6E4C04EE4AEA}">
      <dsp:nvSpPr>
        <dsp:cNvPr id="0" name=""/>
        <dsp:cNvSpPr/>
      </dsp:nvSpPr>
      <dsp:spPr>
        <a:xfrm>
          <a:off x="3191964" y="2345365"/>
          <a:ext cx="156343" cy="134747"/>
        </a:xfrm>
        <a:prstGeom prst="hexagon">
          <a:avLst>
            <a:gd name="adj" fmla="val 25000"/>
            <a:gd name="vf" fmla="val 115470"/>
          </a:avLst>
        </a:prstGeom>
        <a:solidFill>
          <a:schemeClr val="lt1">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7AD2E67-5635-4FE9-8D5B-70A0B921D696}">
      <dsp:nvSpPr>
        <dsp:cNvPr id="0" name=""/>
        <dsp:cNvSpPr/>
      </dsp:nvSpPr>
      <dsp:spPr>
        <a:xfrm>
          <a:off x="3416736" y="1979447"/>
          <a:ext cx="1335331" cy="1151288"/>
        </a:xfrm>
        <a:prstGeom prst="hexagon">
          <a:avLst>
            <a:gd name="adj" fmla="val 25000"/>
            <a:gd name="vf" fmla="val 115470"/>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EC1E3333-CD40-4A15-BF69-01455B61CB9D}">
      <dsp:nvSpPr>
        <dsp:cNvPr id="0" name=""/>
        <dsp:cNvSpPr/>
      </dsp:nvSpPr>
      <dsp:spPr>
        <a:xfrm>
          <a:off x="3451426" y="2487717"/>
          <a:ext cx="156343" cy="134747"/>
        </a:xfrm>
        <a:prstGeom prst="hexagon">
          <a:avLst>
            <a:gd name="adj" fmla="val 25000"/>
            <a:gd name="vf" fmla="val 115470"/>
          </a:avLst>
        </a:prstGeom>
        <a:solidFill>
          <a:schemeClr val="lt1">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5EDD442-F560-4D58-8600-E9DC570C441A}">
      <dsp:nvSpPr>
        <dsp:cNvPr id="0" name=""/>
        <dsp:cNvSpPr/>
      </dsp:nvSpPr>
      <dsp:spPr>
        <a:xfrm>
          <a:off x="1141446" y="718049"/>
          <a:ext cx="1335331" cy="1151288"/>
        </a:xfrm>
        <a:prstGeom prst="hexagon">
          <a:avLst>
            <a:gd name="adj" fmla="val 25000"/>
            <a:gd name="vf" fmla="val 115470"/>
          </a:avLst>
        </a:prstGeom>
        <a:solidFill>
          <a:schemeClr val="bg1"/>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2133600">
            <a:lnSpc>
              <a:spcPct val="90000"/>
            </a:lnSpc>
            <a:spcBef>
              <a:spcPct val="0"/>
            </a:spcBef>
            <a:spcAft>
              <a:spcPct val="35000"/>
            </a:spcAft>
            <a:buNone/>
          </a:pPr>
          <a:endParaRPr lang="en-GB" sz="4800" kern="1200" dirty="0">
            <a:solidFill>
              <a:srgbClr val="0070C0"/>
            </a:solidFill>
          </a:endParaRPr>
        </a:p>
      </dsp:txBody>
      <dsp:txXfrm>
        <a:off x="1348664" y="896707"/>
        <a:ext cx="920895" cy="793972"/>
      </dsp:txXfrm>
    </dsp:sp>
    <dsp:sp modelId="{8F0B9FAF-6F51-4194-A304-BE98994F4935}">
      <dsp:nvSpPr>
        <dsp:cNvPr id="0" name=""/>
        <dsp:cNvSpPr/>
      </dsp:nvSpPr>
      <dsp:spPr>
        <a:xfrm>
          <a:off x="2046715" y="742991"/>
          <a:ext cx="156343" cy="134747"/>
        </a:xfrm>
        <a:prstGeom prst="hexagon">
          <a:avLst>
            <a:gd name="adj" fmla="val 25000"/>
            <a:gd name="vf" fmla="val 115470"/>
          </a:avLst>
        </a:prstGeom>
        <a:solidFill>
          <a:schemeClr val="lt1">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6287B8A-E786-4522-B32D-848FA069673E}">
      <dsp:nvSpPr>
        <dsp:cNvPr id="0" name=""/>
        <dsp:cNvSpPr/>
      </dsp:nvSpPr>
      <dsp:spPr>
        <a:xfrm>
          <a:off x="2279091" y="89023"/>
          <a:ext cx="1335331" cy="1151288"/>
        </a:xfrm>
        <a:prstGeom prst="hexagon">
          <a:avLst>
            <a:gd name="adj" fmla="val 25000"/>
            <a:gd name="vf" fmla="val 115470"/>
          </a:avLst>
        </a:prstGeom>
        <a:solidFill>
          <a:schemeClr val="lt1"/>
        </a:solidFill>
        <a:ln w="1905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9681A76D-111C-46C8-8A07-EF0BAA5CA666}">
      <dsp:nvSpPr>
        <dsp:cNvPr id="0" name=""/>
        <dsp:cNvSpPr/>
      </dsp:nvSpPr>
      <dsp:spPr>
        <a:xfrm>
          <a:off x="2318533" y="594555"/>
          <a:ext cx="156343" cy="134747"/>
        </a:xfrm>
        <a:prstGeom prst="hexagon">
          <a:avLst>
            <a:gd name="adj" fmla="val 25000"/>
            <a:gd name="vf" fmla="val 115470"/>
          </a:avLst>
        </a:prstGeom>
        <a:solidFill>
          <a:schemeClr val="lt1">
            <a:hueOff val="0"/>
            <a:satOff val="0"/>
            <a:lumOff val="0"/>
            <a:alphaOff val="0"/>
          </a:schemeClr>
        </a:solidFill>
        <a:ln w="1905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2FD971-9258-417F-A14D-060E33283442}">
      <dsp:nvSpPr>
        <dsp:cNvPr id="0" name=""/>
        <dsp:cNvSpPr/>
      </dsp:nvSpPr>
      <dsp:spPr>
        <a:xfrm rot="5400000">
          <a:off x="6114714" y="-3431531"/>
          <a:ext cx="1019079" cy="8042550"/>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b="0" i="0" kern="1200" dirty="0"/>
            <a:t>Training and education opportunities are provided for school staff &amp; management on refugee, asylum and migration issues</a:t>
          </a:r>
          <a:endParaRPr lang="en-GB" sz="1500" kern="1200" dirty="0"/>
        </a:p>
        <a:p>
          <a:pPr marL="114300" lvl="1" indent="-114300" algn="l" defTabSz="666750">
            <a:lnSpc>
              <a:spcPct val="90000"/>
            </a:lnSpc>
            <a:spcBef>
              <a:spcPct val="0"/>
            </a:spcBef>
            <a:spcAft>
              <a:spcPct val="15000"/>
            </a:spcAft>
            <a:buChar char="•"/>
          </a:pPr>
          <a:r>
            <a:rPr lang="en-GB" sz="1500" b="0" i="0" kern="1200" dirty="0"/>
            <a:t>Evidence of refugee/asylum/migration learning activities are included into school life and at least one example in the curriculum, across the key stages</a:t>
          </a:r>
          <a:r>
            <a:rPr lang="en-GB" sz="1600" b="0" i="0" kern="1200" dirty="0"/>
            <a:t>.</a:t>
          </a:r>
          <a:endParaRPr lang="en-GB" sz="1600" kern="1200" dirty="0"/>
        </a:p>
      </dsp:txBody>
      <dsp:txXfrm rot="-5400000">
        <a:off x="2602979" y="129951"/>
        <a:ext cx="7992803" cy="919585"/>
      </dsp:txXfrm>
    </dsp:sp>
    <dsp:sp modelId="{B507A56A-72A8-41E0-B9AD-188D05141537}">
      <dsp:nvSpPr>
        <dsp:cNvPr id="0" name=""/>
        <dsp:cNvSpPr/>
      </dsp:nvSpPr>
      <dsp:spPr>
        <a:xfrm>
          <a:off x="1522" y="0"/>
          <a:ext cx="2601457" cy="1176677"/>
        </a:xfrm>
        <a:prstGeom prst="round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GB" sz="4900" kern="1200" dirty="0"/>
            <a:t>LEARN</a:t>
          </a:r>
        </a:p>
      </dsp:txBody>
      <dsp:txXfrm>
        <a:off x="58963" y="57441"/>
        <a:ext cx="2486575" cy="1061795"/>
      </dsp:txXfrm>
    </dsp:sp>
    <dsp:sp modelId="{18AF9135-9044-4133-B4E5-3E34833D46A7}">
      <dsp:nvSpPr>
        <dsp:cNvPr id="0" name=""/>
        <dsp:cNvSpPr/>
      </dsp:nvSpPr>
      <dsp:spPr>
        <a:xfrm rot="5400000">
          <a:off x="5360718" y="-1487893"/>
          <a:ext cx="2511524" cy="8025662"/>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b="0" i="0" kern="1200" dirty="0"/>
            <a:t>The School must demonstrate how it has embedded the concept of welcome and inclusion in the school. This should show how the school will continue to develop and sustain a culture of welcome beyond the award</a:t>
          </a:r>
          <a:endParaRPr lang="en-GB" sz="1500" kern="1200" dirty="0"/>
        </a:p>
        <a:p>
          <a:pPr marL="114300" lvl="1" indent="-114300" algn="l" defTabSz="666750">
            <a:lnSpc>
              <a:spcPct val="90000"/>
            </a:lnSpc>
            <a:spcBef>
              <a:spcPct val="0"/>
            </a:spcBef>
            <a:spcAft>
              <a:spcPct val="15000"/>
            </a:spcAft>
            <a:buChar char="•"/>
          </a:pPr>
          <a:r>
            <a:rPr lang="en-GB" sz="1500" b="0" i="0" kern="1200" dirty="0"/>
            <a:t>Recognition of and participation in the annual Refugee Week, A Day of Welcome and/or other annual/regular celebratory events which highlight the contribution of people seeking sanctuary and migrants to the UK. More information about Refugee Week events can be found here.</a:t>
          </a:r>
          <a:endParaRPr lang="en-GB" sz="1500" kern="1200" dirty="0"/>
        </a:p>
        <a:p>
          <a:pPr marL="114300" lvl="1" indent="-114300" algn="l" defTabSz="666750">
            <a:lnSpc>
              <a:spcPct val="90000"/>
            </a:lnSpc>
            <a:spcBef>
              <a:spcPct val="0"/>
            </a:spcBef>
            <a:spcAft>
              <a:spcPct val="15000"/>
            </a:spcAft>
            <a:buChar char="•"/>
          </a:pPr>
          <a:r>
            <a:rPr lang="en-GB" sz="1500" b="0" i="0" kern="1200" dirty="0"/>
            <a:t>Commitment to supporting age-appropriate active pupil voice on sanctuary and welcome/welcoming activities in the school. For example, this might mean ensuring that your School Council or other student-led groups are actively involved in the process of working towards recognition.</a:t>
          </a:r>
        </a:p>
      </dsp:txBody>
      <dsp:txXfrm rot="-5400000">
        <a:off x="2603649" y="1391778"/>
        <a:ext cx="7903060" cy="2266320"/>
      </dsp:txXfrm>
    </dsp:sp>
    <dsp:sp modelId="{11683053-5C2D-4769-86B7-AC7B2BCFBE52}">
      <dsp:nvSpPr>
        <dsp:cNvPr id="0" name=""/>
        <dsp:cNvSpPr/>
      </dsp:nvSpPr>
      <dsp:spPr>
        <a:xfrm>
          <a:off x="1522" y="1919971"/>
          <a:ext cx="2617491" cy="1285770"/>
        </a:xfrm>
        <a:prstGeom prst="round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GB" sz="4900" kern="1200" dirty="0"/>
            <a:t>EMBED</a:t>
          </a:r>
        </a:p>
      </dsp:txBody>
      <dsp:txXfrm>
        <a:off x="64288" y="1982737"/>
        <a:ext cx="2491959" cy="1160238"/>
      </dsp:txXfrm>
    </dsp:sp>
    <dsp:sp modelId="{4154A9C4-C1FE-44C3-AEF1-230BEEB7818E}">
      <dsp:nvSpPr>
        <dsp:cNvPr id="0" name=""/>
        <dsp:cNvSpPr/>
      </dsp:nvSpPr>
      <dsp:spPr>
        <a:xfrm rot="5400000">
          <a:off x="5619992" y="892726"/>
          <a:ext cx="1896513" cy="7932922"/>
        </a:xfrm>
        <a:prstGeom prst="round2SameRect">
          <a:avLst/>
        </a:prstGeom>
        <a:solidFill>
          <a:schemeClr val="accent1">
            <a:alpha val="90000"/>
            <a:tint val="40000"/>
            <a:hueOff val="0"/>
            <a:satOff val="0"/>
            <a:lumOff val="0"/>
            <a:alphaOff val="0"/>
          </a:schemeClr>
        </a:solidFill>
        <a:ln w="1000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GB" sz="1500" b="0" i="0" kern="1200" dirty="0"/>
            <a:t>A public commitment to the City of Sanctuary vision of welcome, including the endorsement of the City of Sanctuary charter</a:t>
          </a:r>
          <a:endParaRPr lang="en-GB" sz="1500" kern="1200" dirty="0"/>
        </a:p>
        <a:p>
          <a:pPr marL="114300" lvl="1" indent="-114300" algn="l" defTabSz="666750">
            <a:lnSpc>
              <a:spcPct val="90000"/>
            </a:lnSpc>
            <a:spcBef>
              <a:spcPct val="0"/>
            </a:spcBef>
            <a:spcAft>
              <a:spcPct val="15000"/>
            </a:spcAft>
            <a:buChar char="•"/>
          </a:pPr>
          <a:r>
            <a:rPr lang="en-GB" sz="1500" b="0" i="0" kern="1200" dirty="0"/>
            <a:t>The school publicly highlights its activities in support of welcome and inclusion. This can include social media/website posts, school newsletter updates or attending regional activities or meetings.</a:t>
          </a:r>
          <a:endParaRPr lang="en-GB" sz="1500" kern="1200" dirty="0"/>
        </a:p>
        <a:p>
          <a:pPr marL="114300" lvl="1" indent="-114300" algn="l" defTabSz="666750">
            <a:lnSpc>
              <a:spcPct val="90000"/>
            </a:lnSpc>
            <a:spcBef>
              <a:spcPct val="0"/>
            </a:spcBef>
            <a:spcAft>
              <a:spcPct val="15000"/>
            </a:spcAft>
            <a:buChar char="•"/>
          </a:pPr>
          <a:r>
            <a:rPr lang="en-GB" sz="1500" b="0" i="0" kern="1200" dirty="0"/>
            <a:t>Commitment to on-going engagement with the Schools of Sanctuary stream. This may include sharing resources, ideas and achievements via the school’s website or the national City of Sanctuary website, and/or with other local/regional schools.  </a:t>
          </a:r>
        </a:p>
      </dsp:txBody>
      <dsp:txXfrm rot="-5400000">
        <a:off x="2601788" y="4003510"/>
        <a:ext cx="7840342" cy="1711353"/>
      </dsp:txXfrm>
    </dsp:sp>
    <dsp:sp modelId="{6865780D-2FDD-4D3D-8C82-048C5F272A7C}">
      <dsp:nvSpPr>
        <dsp:cNvPr id="0" name=""/>
        <dsp:cNvSpPr/>
      </dsp:nvSpPr>
      <dsp:spPr>
        <a:xfrm>
          <a:off x="1522" y="4337688"/>
          <a:ext cx="2594631" cy="1116402"/>
        </a:xfrm>
        <a:prstGeom prst="roundRect">
          <a:avLst/>
        </a:prstGeom>
        <a:gradFill rotWithShape="0">
          <a:gsLst>
            <a:gs pos="0">
              <a:schemeClr val="accent1">
                <a:hueOff val="0"/>
                <a:satOff val="0"/>
                <a:lumOff val="0"/>
                <a:alphaOff val="0"/>
              </a:schemeClr>
            </a:gs>
            <a:gs pos="90000">
              <a:schemeClr val="accent1">
                <a:hueOff val="0"/>
                <a:satOff val="0"/>
                <a:lumOff val="0"/>
                <a:alphaOff val="0"/>
                <a:shade val="100000"/>
                <a:satMod val="105000"/>
              </a:schemeClr>
            </a:gs>
            <a:gs pos="100000">
              <a:schemeClr val="accent1">
                <a:hueOff val="0"/>
                <a:satOff val="0"/>
                <a:lumOff val="0"/>
                <a:alphaOff val="0"/>
                <a:shade val="80000"/>
                <a:satMod val="120000"/>
              </a:schemeClr>
            </a:gs>
          </a:gsLst>
          <a:path path="circle">
            <a:fillToRect l="100000" t="100000" r="100000" b="100000"/>
          </a:path>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GB" sz="4900" kern="1200" dirty="0"/>
            <a:t>SHARE</a:t>
          </a:r>
        </a:p>
      </dsp:txBody>
      <dsp:txXfrm>
        <a:off x="56020" y="4392186"/>
        <a:ext cx="2485635" cy="100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7DD18-5557-4C7A-93D2-7FB9BBDFA0CD}">
      <dsp:nvSpPr>
        <dsp:cNvPr id="0" name=""/>
        <dsp:cNvSpPr/>
      </dsp:nvSpPr>
      <dsp:spPr>
        <a:xfrm>
          <a:off x="0" y="8757"/>
          <a:ext cx="2707147"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LEARN</a:t>
          </a:r>
        </a:p>
      </dsp:txBody>
      <dsp:txXfrm>
        <a:off x="0" y="8757"/>
        <a:ext cx="2707147" cy="460800"/>
      </dsp:txXfrm>
    </dsp:sp>
    <dsp:sp modelId="{1FD4F263-7CC3-43C7-80B4-C4C050573764}">
      <dsp:nvSpPr>
        <dsp:cNvPr id="0" name=""/>
        <dsp:cNvSpPr/>
      </dsp:nvSpPr>
      <dsp:spPr>
        <a:xfrm>
          <a:off x="0" y="469557"/>
          <a:ext cx="2707147" cy="4743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Staff training with New Routes</a:t>
          </a:r>
        </a:p>
        <a:p>
          <a:pPr marL="171450" lvl="1" indent="-171450" algn="l" defTabSz="711200">
            <a:lnSpc>
              <a:spcPct val="90000"/>
            </a:lnSpc>
            <a:spcBef>
              <a:spcPct val="0"/>
            </a:spcBef>
            <a:spcAft>
              <a:spcPct val="15000"/>
            </a:spcAft>
            <a:buChar char="•"/>
          </a:pPr>
          <a:r>
            <a:rPr lang="en-GB" sz="1600" kern="1200" dirty="0"/>
            <a:t>Day off curriculum for A Day of Welcome</a:t>
          </a:r>
        </a:p>
        <a:p>
          <a:pPr marL="171450" lvl="1" indent="-171450" algn="l" defTabSz="711200">
            <a:lnSpc>
              <a:spcPct val="90000"/>
            </a:lnSpc>
            <a:spcBef>
              <a:spcPct val="0"/>
            </a:spcBef>
            <a:spcAft>
              <a:spcPct val="15000"/>
            </a:spcAft>
            <a:buChar char="•"/>
          </a:pPr>
          <a:r>
            <a:rPr lang="en-GB" sz="1600" kern="1200" dirty="0"/>
            <a:t>Seek approval for SoS from governors</a:t>
          </a:r>
        </a:p>
        <a:p>
          <a:pPr marL="171450" lvl="1" indent="-171450" algn="l" defTabSz="711200">
            <a:lnSpc>
              <a:spcPct val="90000"/>
            </a:lnSpc>
            <a:spcBef>
              <a:spcPct val="0"/>
            </a:spcBef>
            <a:spcAft>
              <a:spcPct val="15000"/>
            </a:spcAft>
            <a:buChar char="•"/>
          </a:pPr>
          <a:r>
            <a:rPr lang="en-GB" sz="1600" kern="1200" dirty="0"/>
            <a:t>Welcome cards for Syria, Afghan, Ukrainian and Asylum seeker families resettling in Norfolk</a:t>
          </a:r>
        </a:p>
        <a:p>
          <a:pPr marL="171450" lvl="1" indent="-171450" algn="l" defTabSz="711200">
            <a:lnSpc>
              <a:spcPct val="90000"/>
            </a:lnSpc>
            <a:spcBef>
              <a:spcPct val="0"/>
            </a:spcBef>
            <a:spcAft>
              <a:spcPct val="15000"/>
            </a:spcAft>
            <a:buChar char="•"/>
          </a:pPr>
          <a:r>
            <a:rPr lang="en-GB" sz="1600" kern="1200" dirty="0"/>
            <a:t>Classes named after famous refugees</a:t>
          </a:r>
        </a:p>
        <a:p>
          <a:pPr marL="171450" lvl="1" indent="-171450" algn="l" defTabSz="711200">
            <a:lnSpc>
              <a:spcPct val="90000"/>
            </a:lnSpc>
            <a:spcBef>
              <a:spcPct val="0"/>
            </a:spcBef>
            <a:spcAft>
              <a:spcPct val="15000"/>
            </a:spcAft>
            <a:buChar char="•"/>
          </a:pPr>
          <a:r>
            <a:rPr lang="en-GB" sz="1600" kern="1200" dirty="0"/>
            <a:t>School trip to Strangers’ Hall</a:t>
          </a:r>
        </a:p>
        <a:p>
          <a:pPr marL="171450" lvl="1" indent="-171450" algn="l" defTabSz="711200">
            <a:lnSpc>
              <a:spcPct val="90000"/>
            </a:lnSpc>
            <a:spcBef>
              <a:spcPct val="0"/>
            </a:spcBef>
            <a:spcAft>
              <a:spcPct val="15000"/>
            </a:spcAft>
            <a:buChar char="•"/>
          </a:pPr>
          <a:r>
            <a:rPr lang="en-GB" sz="1600" kern="1200" dirty="0"/>
            <a:t>Norfolk Record Office workshop on Norfolk’s history as a place of sanctuary</a:t>
          </a:r>
        </a:p>
        <a:p>
          <a:pPr marL="171450" lvl="1" indent="-171450" algn="l" defTabSz="711200">
            <a:lnSpc>
              <a:spcPct val="90000"/>
            </a:lnSpc>
            <a:spcBef>
              <a:spcPct val="0"/>
            </a:spcBef>
            <a:spcAft>
              <a:spcPct val="15000"/>
            </a:spcAft>
            <a:buChar char="•"/>
          </a:pPr>
          <a:r>
            <a:rPr lang="en-GB" sz="1600" kern="1200" dirty="0"/>
            <a:t>Assemblies on topic</a:t>
          </a:r>
        </a:p>
      </dsp:txBody>
      <dsp:txXfrm>
        <a:off x="0" y="469557"/>
        <a:ext cx="2707147" cy="4743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7DD18-5557-4C7A-93D2-7FB9BBDFA0CD}">
      <dsp:nvSpPr>
        <dsp:cNvPr id="0" name=""/>
        <dsp:cNvSpPr/>
      </dsp:nvSpPr>
      <dsp:spPr>
        <a:xfrm>
          <a:off x="27" y="107253"/>
          <a:ext cx="2651487"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LEARN</a:t>
          </a:r>
        </a:p>
      </dsp:txBody>
      <dsp:txXfrm>
        <a:off x="27" y="107253"/>
        <a:ext cx="2651487" cy="460800"/>
      </dsp:txXfrm>
    </dsp:sp>
    <dsp:sp modelId="{1FD4F263-7CC3-43C7-80B4-C4C050573764}">
      <dsp:nvSpPr>
        <dsp:cNvPr id="0" name=""/>
        <dsp:cNvSpPr/>
      </dsp:nvSpPr>
      <dsp:spPr>
        <a:xfrm>
          <a:off x="27" y="568053"/>
          <a:ext cx="2651487" cy="4743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Staff training with New Routes</a:t>
          </a:r>
        </a:p>
        <a:p>
          <a:pPr marL="171450" lvl="1" indent="-171450" algn="l" defTabSz="711200">
            <a:lnSpc>
              <a:spcPct val="90000"/>
            </a:lnSpc>
            <a:spcBef>
              <a:spcPct val="0"/>
            </a:spcBef>
            <a:spcAft>
              <a:spcPct val="15000"/>
            </a:spcAft>
            <a:buChar char="•"/>
          </a:pPr>
          <a:r>
            <a:rPr lang="en-GB" sz="1600" kern="1200" dirty="0"/>
            <a:t>Day off curriculum for A Day of Welcome</a:t>
          </a:r>
        </a:p>
        <a:p>
          <a:pPr marL="171450" lvl="1" indent="-171450" algn="l" defTabSz="711200">
            <a:lnSpc>
              <a:spcPct val="90000"/>
            </a:lnSpc>
            <a:spcBef>
              <a:spcPct val="0"/>
            </a:spcBef>
            <a:spcAft>
              <a:spcPct val="15000"/>
            </a:spcAft>
            <a:buChar char="•"/>
          </a:pPr>
          <a:r>
            <a:rPr lang="en-GB" sz="1600" kern="1200" dirty="0"/>
            <a:t>Seek approval for SoS from governors</a:t>
          </a:r>
        </a:p>
        <a:p>
          <a:pPr marL="171450" lvl="1" indent="-171450" algn="l" defTabSz="711200">
            <a:lnSpc>
              <a:spcPct val="90000"/>
            </a:lnSpc>
            <a:spcBef>
              <a:spcPct val="0"/>
            </a:spcBef>
            <a:spcAft>
              <a:spcPct val="15000"/>
            </a:spcAft>
            <a:buChar char="•"/>
          </a:pPr>
          <a:r>
            <a:rPr lang="en-GB" sz="1600" kern="1200" dirty="0"/>
            <a:t>Welcome cards for Syria, Afghan, Ukrainian and Asylum seeker families resettling in Norfolk</a:t>
          </a:r>
        </a:p>
        <a:p>
          <a:pPr marL="171450" lvl="1" indent="-171450" algn="l" defTabSz="711200">
            <a:lnSpc>
              <a:spcPct val="90000"/>
            </a:lnSpc>
            <a:spcBef>
              <a:spcPct val="0"/>
            </a:spcBef>
            <a:spcAft>
              <a:spcPct val="15000"/>
            </a:spcAft>
            <a:buChar char="•"/>
          </a:pPr>
          <a:r>
            <a:rPr lang="en-GB" sz="1600" kern="1200" dirty="0"/>
            <a:t>Classes named after famous refugees</a:t>
          </a:r>
        </a:p>
        <a:p>
          <a:pPr marL="171450" lvl="1" indent="-171450" algn="l" defTabSz="711200">
            <a:lnSpc>
              <a:spcPct val="90000"/>
            </a:lnSpc>
            <a:spcBef>
              <a:spcPct val="0"/>
            </a:spcBef>
            <a:spcAft>
              <a:spcPct val="15000"/>
            </a:spcAft>
            <a:buChar char="•"/>
          </a:pPr>
          <a:r>
            <a:rPr lang="en-GB" sz="1600" kern="1200" dirty="0"/>
            <a:t>School trip to Strangers’ Hall</a:t>
          </a:r>
        </a:p>
        <a:p>
          <a:pPr marL="171450" lvl="1" indent="-171450" algn="l" defTabSz="711200">
            <a:lnSpc>
              <a:spcPct val="90000"/>
            </a:lnSpc>
            <a:spcBef>
              <a:spcPct val="0"/>
            </a:spcBef>
            <a:spcAft>
              <a:spcPct val="15000"/>
            </a:spcAft>
            <a:buChar char="•"/>
          </a:pPr>
          <a:r>
            <a:rPr lang="en-GB" sz="1600" kern="1200" dirty="0"/>
            <a:t>Norfolk Record Office workshop on Norfolk’s history as a place of sanctuary</a:t>
          </a:r>
        </a:p>
        <a:p>
          <a:pPr marL="171450" lvl="1" indent="-171450" algn="l" defTabSz="711200">
            <a:lnSpc>
              <a:spcPct val="90000"/>
            </a:lnSpc>
            <a:spcBef>
              <a:spcPct val="0"/>
            </a:spcBef>
            <a:spcAft>
              <a:spcPct val="15000"/>
            </a:spcAft>
            <a:buChar char="•"/>
          </a:pPr>
          <a:r>
            <a:rPr lang="en-GB" sz="1600" kern="1200" dirty="0"/>
            <a:t>Assemblies on topic</a:t>
          </a:r>
        </a:p>
      </dsp:txBody>
      <dsp:txXfrm>
        <a:off x="27" y="568053"/>
        <a:ext cx="2651487" cy="4743360"/>
      </dsp:txXfrm>
    </dsp:sp>
    <dsp:sp modelId="{C90A6D6C-E6D4-4DC3-8694-8DEF777B670F}">
      <dsp:nvSpPr>
        <dsp:cNvPr id="0" name=""/>
        <dsp:cNvSpPr/>
      </dsp:nvSpPr>
      <dsp:spPr>
        <a:xfrm>
          <a:off x="3022723" y="107253"/>
          <a:ext cx="2651487" cy="4608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GB" sz="1600" kern="1200" dirty="0"/>
            <a:t>EMBED</a:t>
          </a:r>
        </a:p>
      </dsp:txBody>
      <dsp:txXfrm>
        <a:off x="3022723" y="107253"/>
        <a:ext cx="2651487" cy="460800"/>
      </dsp:txXfrm>
    </dsp:sp>
    <dsp:sp modelId="{3DA4A1B4-56A9-4271-A8DD-E30572733C17}">
      <dsp:nvSpPr>
        <dsp:cNvPr id="0" name=""/>
        <dsp:cNvSpPr/>
      </dsp:nvSpPr>
      <dsp:spPr>
        <a:xfrm>
          <a:off x="3022723" y="568053"/>
          <a:ext cx="2651487" cy="4743360"/>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GB" sz="1600" kern="1200" dirty="0"/>
            <a:t>Mentor local refugees into employment</a:t>
          </a:r>
        </a:p>
        <a:p>
          <a:pPr marL="171450" lvl="1" indent="-171450" algn="l" defTabSz="711200">
            <a:lnSpc>
              <a:spcPct val="90000"/>
            </a:lnSpc>
            <a:spcBef>
              <a:spcPct val="0"/>
            </a:spcBef>
            <a:spcAft>
              <a:spcPct val="15000"/>
            </a:spcAft>
            <a:buChar char="•"/>
          </a:pPr>
          <a:r>
            <a:rPr lang="en-GB" sz="1600" kern="1200" dirty="0"/>
            <a:t>Fundraise for Welcome Wheels</a:t>
          </a:r>
        </a:p>
        <a:p>
          <a:pPr marL="171450" lvl="1" indent="-171450" algn="l" defTabSz="711200">
            <a:lnSpc>
              <a:spcPct val="90000"/>
            </a:lnSpc>
            <a:spcBef>
              <a:spcPct val="0"/>
            </a:spcBef>
            <a:spcAft>
              <a:spcPct val="15000"/>
            </a:spcAft>
            <a:buChar char="•"/>
          </a:pPr>
          <a:r>
            <a:rPr lang="en-GB" sz="1600" kern="1200" dirty="0"/>
            <a:t>Use books to explore migration and displacement</a:t>
          </a:r>
        </a:p>
        <a:p>
          <a:pPr marL="171450" lvl="1" indent="-171450" algn="l" defTabSz="711200">
            <a:lnSpc>
              <a:spcPct val="90000"/>
            </a:lnSpc>
            <a:spcBef>
              <a:spcPct val="0"/>
            </a:spcBef>
            <a:spcAft>
              <a:spcPct val="15000"/>
            </a:spcAft>
            <a:buChar char="•"/>
          </a:pPr>
          <a:r>
            <a:rPr lang="en-GB" sz="1600" kern="1200" dirty="0" err="1"/>
            <a:t>Embedd</a:t>
          </a:r>
          <a:r>
            <a:rPr lang="en-GB" sz="1600" kern="1200" dirty="0"/>
            <a:t> SoS principles across the curriculum</a:t>
          </a:r>
        </a:p>
        <a:p>
          <a:pPr marL="171450" lvl="1" indent="-171450" algn="l" defTabSz="711200">
            <a:lnSpc>
              <a:spcPct val="90000"/>
            </a:lnSpc>
            <a:spcBef>
              <a:spcPct val="0"/>
            </a:spcBef>
            <a:spcAft>
              <a:spcPct val="15000"/>
            </a:spcAft>
            <a:buChar char="•"/>
          </a:pPr>
          <a:r>
            <a:rPr lang="en-GB" sz="1600" kern="1200" dirty="0"/>
            <a:t>Pupil voice to shape SoS in your setting – School Council</a:t>
          </a:r>
        </a:p>
        <a:p>
          <a:pPr marL="171450" lvl="1" indent="-171450" algn="l" defTabSz="711200">
            <a:lnSpc>
              <a:spcPct val="90000"/>
            </a:lnSpc>
            <a:spcBef>
              <a:spcPct val="0"/>
            </a:spcBef>
            <a:spcAft>
              <a:spcPct val="15000"/>
            </a:spcAft>
            <a:buChar char="•"/>
          </a:pPr>
          <a:r>
            <a:rPr lang="en-GB" sz="1600" kern="1200" dirty="0"/>
            <a:t>Include A Day of Welcome &amp; Refugee Week in the school calendar</a:t>
          </a:r>
        </a:p>
        <a:p>
          <a:pPr marL="171450" lvl="1" indent="-171450" algn="l" defTabSz="711200">
            <a:lnSpc>
              <a:spcPct val="90000"/>
            </a:lnSpc>
            <a:spcBef>
              <a:spcPct val="0"/>
            </a:spcBef>
            <a:spcAft>
              <a:spcPct val="15000"/>
            </a:spcAft>
            <a:buChar char="•"/>
          </a:pPr>
          <a:r>
            <a:rPr lang="en-GB" sz="1600" kern="1200" dirty="0"/>
            <a:t>Local history study – Norfolk’s migration history</a:t>
          </a:r>
        </a:p>
        <a:p>
          <a:pPr marL="171450" lvl="1" indent="-171450" algn="l" defTabSz="711200">
            <a:lnSpc>
              <a:spcPct val="90000"/>
            </a:lnSpc>
            <a:spcBef>
              <a:spcPct val="0"/>
            </a:spcBef>
            <a:spcAft>
              <a:spcPct val="15000"/>
            </a:spcAft>
            <a:buChar char="•"/>
          </a:pPr>
          <a:r>
            <a:rPr lang="en-GB" sz="1600" kern="1200" dirty="0"/>
            <a:t>SoS mural/art project</a:t>
          </a:r>
        </a:p>
      </dsp:txBody>
      <dsp:txXfrm>
        <a:off x="3022723" y="568053"/>
        <a:ext cx="2651487" cy="4743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57DD18-5557-4C7A-93D2-7FB9BBDFA0CD}">
      <dsp:nvSpPr>
        <dsp:cNvPr id="0" name=""/>
        <dsp:cNvSpPr/>
      </dsp:nvSpPr>
      <dsp:spPr>
        <a:xfrm>
          <a:off x="2540" y="200400"/>
          <a:ext cx="2476500"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LEARN</a:t>
          </a:r>
        </a:p>
      </dsp:txBody>
      <dsp:txXfrm>
        <a:off x="2540" y="200400"/>
        <a:ext cx="2476500" cy="432000"/>
      </dsp:txXfrm>
    </dsp:sp>
    <dsp:sp modelId="{1FD4F263-7CC3-43C7-80B4-C4C050573764}">
      <dsp:nvSpPr>
        <dsp:cNvPr id="0" name=""/>
        <dsp:cNvSpPr/>
      </dsp:nvSpPr>
      <dsp:spPr>
        <a:xfrm>
          <a:off x="2540" y="632400"/>
          <a:ext cx="2476500" cy="45858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Staff training with New Routes</a:t>
          </a:r>
        </a:p>
        <a:p>
          <a:pPr marL="114300" lvl="1" indent="-114300" algn="l" defTabSz="666750">
            <a:lnSpc>
              <a:spcPct val="90000"/>
            </a:lnSpc>
            <a:spcBef>
              <a:spcPct val="0"/>
            </a:spcBef>
            <a:spcAft>
              <a:spcPct val="15000"/>
            </a:spcAft>
            <a:buChar char="•"/>
          </a:pPr>
          <a:r>
            <a:rPr lang="en-GB" sz="1500" kern="1200" dirty="0"/>
            <a:t>Day off curriculum for A Day of Welcome</a:t>
          </a:r>
        </a:p>
        <a:p>
          <a:pPr marL="114300" lvl="1" indent="-114300" algn="l" defTabSz="666750">
            <a:lnSpc>
              <a:spcPct val="90000"/>
            </a:lnSpc>
            <a:spcBef>
              <a:spcPct val="0"/>
            </a:spcBef>
            <a:spcAft>
              <a:spcPct val="15000"/>
            </a:spcAft>
            <a:buChar char="•"/>
          </a:pPr>
          <a:r>
            <a:rPr lang="en-GB" sz="1500" kern="1200" dirty="0"/>
            <a:t>Seek approval for SoS from governors</a:t>
          </a:r>
        </a:p>
        <a:p>
          <a:pPr marL="114300" lvl="1" indent="-114300" algn="l" defTabSz="666750">
            <a:lnSpc>
              <a:spcPct val="90000"/>
            </a:lnSpc>
            <a:spcBef>
              <a:spcPct val="0"/>
            </a:spcBef>
            <a:spcAft>
              <a:spcPct val="15000"/>
            </a:spcAft>
            <a:buChar char="•"/>
          </a:pPr>
          <a:r>
            <a:rPr lang="en-GB" sz="1500" kern="1200" dirty="0"/>
            <a:t>Welcome cards for Syria, Afghan, Ukrainian and Asylum seeker families resettling in Norfolk</a:t>
          </a:r>
        </a:p>
        <a:p>
          <a:pPr marL="114300" lvl="1" indent="-114300" algn="l" defTabSz="666750">
            <a:lnSpc>
              <a:spcPct val="90000"/>
            </a:lnSpc>
            <a:spcBef>
              <a:spcPct val="0"/>
            </a:spcBef>
            <a:spcAft>
              <a:spcPct val="15000"/>
            </a:spcAft>
            <a:buChar char="•"/>
          </a:pPr>
          <a:r>
            <a:rPr lang="en-GB" sz="1500" kern="1200" dirty="0"/>
            <a:t>Classes named after famous refugees</a:t>
          </a:r>
        </a:p>
        <a:p>
          <a:pPr marL="114300" lvl="1" indent="-114300" algn="l" defTabSz="666750">
            <a:lnSpc>
              <a:spcPct val="90000"/>
            </a:lnSpc>
            <a:spcBef>
              <a:spcPct val="0"/>
            </a:spcBef>
            <a:spcAft>
              <a:spcPct val="15000"/>
            </a:spcAft>
            <a:buChar char="•"/>
          </a:pPr>
          <a:r>
            <a:rPr lang="en-GB" sz="1500" kern="1200" dirty="0"/>
            <a:t>School trip to Strangers’ Hall</a:t>
          </a:r>
        </a:p>
        <a:p>
          <a:pPr marL="114300" lvl="1" indent="-114300" algn="l" defTabSz="666750">
            <a:lnSpc>
              <a:spcPct val="90000"/>
            </a:lnSpc>
            <a:spcBef>
              <a:spcPct val="0"/>
            </a:spcBef>
            <a:spcAft>
              <a:spcPct val="15000"/>
            </a:spcAft>
            <a:buChar char="•"/>
          </a:pPr>
          <a:r>
            <a:rPr lang="en-GB" sz="1500" kern="1200" dirty="0"/>
            <a:t>Norfolk Record Office workshop on Norfolk’s history as a place of sanctuary</a:t>
          </a:r>
        </a:p>
        <a:p>
          <a:pPr marL="114300" lvl="1" indent="-114300" algn="l" defTabSz="666750">
            <a:lnSpc>
              <a:spcPct val="90000"/>
            </a:lnSpc>
            <a:spcBef>
              <a:spcPct val="0"/>
            </a:spcBef>
            <a:spcAft>
              <a:spcPct val="15000"/>
            </a:spcAft>
            <a:buChar char="•"/>
          </a:pPr>
          <a:r>
            <a:rPr lang="en-GB" sz="1500" kern="1200" dirty="0"/>
            <a:t>Assemblies on topic</a:t>
          </a:r>
        </a:p>
      </dsp:txBody>
      <dsp:txXfrm>
        <a:off x="2540" y="632400"/>
        <a:ext cx="2476500" cy="4585865"/>
      </dsp:txXfrm>
    </dsp:sp>
    <dsp:sp modelId="{C90A6D6C-E6D4-4DC3-8694-8DEF777B670F}">
      <dsp:nvSpPr>
        <dsp:cNvPr id="0" name=""/>
        <dsp:cNvSpPr/>
      </dsp:nvSpPr>
      <dsp:spPr>
        <a:xfrm>
          <a:off x="2825750" y="200400"/>
          <a:ext cx="2476500"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EMBED</a:t>
          </a:r>
        </a:p>
      </dsp:txBody>
      <dsp:txXfrm>
        <a:off x="2825750" y="200400"/>
        <a:ext cx="2476500" cy="432000"/>
      </dsp:txXfrm>
    </dsp:sp>
    <dsp:sp modelId="{3DA4A1B4-56A9-4271-A8DD-E30572733C17}">
      <dsp:nvSpPr>
        <dsp:cNvPr id="0" name=""/>
        <dsp:cNvSpPr/>
      </dsp:nvSpPr>
      <dsp:spPr>
        <a:xfrm>
          <a:off x="2825750" y="632400"/>
          <a:ext cx="2476500" cy="45858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Mentor local refugees into employment</a:t>
          </a:r>
        </a:p>
        <a:p>
          <a:pPr marL="114300" lvl="1" indent="-114300" algn="l" defTabSz="666750">
            <a:lnSpc>
              <a:spcPct val="90000"/>
            </a:lnSpc>
            <a:spcBef>
              <a:spcPct val="0"/>
            </a:spcBef>
            <a:spcAft>
              <a:spcPct val="15000"/>
            </a:spcAft>
            <a:buChar char="•"/>
          </a:pPr>
          <a:r>
            <a:rPr lang="en-GB" sz="1500" kern="1200" dirty="0"/>
            <a:t>Fundraise for Welcome Wheels</a:t>
          </a:r>
        </a:p>
        <a:p>
          <a:pPr marL="114300" lvl="1" indent="-114300" algn="l" defTabSz="666750">
            <a:lnSpc>
              <a:spcPct val="90000"/>
            </a:lnSpc>
            <a:spcBef>
              <a:spcPct val="0"/>
            </a:spcBef>
            <a:spcAft>
              <a:spcPct val="15000"/>
            </a:spcAft>
            <a:buChar char="•"/>
          </a:pPr>
          <a:r>
            <a:rPr lang="en-GB" sz="1500" kern="1200" dirty="0"/>
            <a:t>Use books to explore migration and displacement</a:t>
          </a:r>
        </a:p>
        <a:p>
          <a:pPr marL="114300" lvl="1" indent="-114300" algn="l" defTabSz="666750">
            <a:lnSpc>
              <a:spcPct val="90000"/>
            </a:lnSpc>
            <a:spcBef>
              <a:spcPct val="0"/>
            </a:spcBef>
            <a:spcAft>
              <a:spcPct val="15000"/>
            </a:spcAft>
            <a:buChar char="•"/>
          </a:pPr>
          <a:r>
            <a:rPr lang="en-GB" sz="1500" kern="1200" dirty="0" err="1"/>
            <a:t>Embedd</a:t>
          </a:r>
          <a:r>
            <a:rPr lang="en-GB" sz="1500" kern="1200" dirty="0"/>
            <a:t> SoS principles across the curriculum</a:t>
          </a:r>
        </a:p>
        <a:p>
          <a:pPr marL="114300" lvl="1" indent="-114300" algn="l" defTabSz="666750">
            <a:lnSpc>
              <a:spcPct val="90000"/>
            </a:lnSpc>
            <a:spcBef>
              <a:spcPct val="0"/>
            </a:spcBef>
            <a:spcAft>
              <a:spcPct val="15000"/>
            </a:spcAft>
            <a:buChar char="•"/>
          </a:pPr>
          <a:r>
            <a:rPr lang="en-GB" sz="1500" kern="1200" dirty="0"/>
            <a:t>Pupil voice to shape SoS in your setting – School Council</a:t>
          </a:r>
        </a:p>
        <a:p>
          <a:pPr marL="114300" lvl="1" indent="-114300" algn="l" defTabSz="666750">
            <a:lnSpc>
              <a:spcPct val="90000"/>
            </a:lnSpc>
            <a:spcBef>
              <a:spcPct val="0"/>
            </a:spcBef>
            <a:spcAft>
              <a:spcPct val="15000"/>
            </a:spcAft>
            <a:buChar char="•"/>
          </a:pPr>
          <a:r>
            <a:rPr lang="en-GB" sz="1500" kern="1200" dirty="0"/>
            <a:t>Include A Day of Welcome &amp; Refugee Week in the school calendar</a:t>
          </a:r>
        </a:p>
        <a:p>
          <a:pPr marL="114300" lvl="1" indent="-114300" algn="l" defTabSz="666750">
            <a:lnSpc>
              <a:spcPct val="90000"/>
            </a:lnSpc>
            <a:spcBef>
              <a:spcPct val="0"/>
            </a:spcBef>
            <a:spcAft>
              <a:spcPct val="15000"/>
            </a:spcAft>
            <a:buChar char="•"/>
          </a:pPr>
          <a:r>
            <a:rPr lang="en-GB" sz="1500" kern="1200" dirty="0"/>
            <a:t>Local history study – Norfolk’s migration history</a:t>
          </a:r>
        </a:p>
        <a:p>
          <a:pPr marL="114300" lvl="1" indent="-114300" algn="l" defTabSz="666750">
            <a:lnSpc>
              <a:spcPct val="90000"/>
            </a:lnSpc>
            <a:spcBef>
              <a:spcPct val="0"/>
            </a:spcBef>
            <a:spcAft>
              <a:spcPct val="15000"/>
            </a:spcAft>
            <a:buChar char="•"/>
          </a:pPr>
          <a:r>
            <a:rPr lang="en-GB" sz="1500" kern="1200" dirty="0"/>
            <a:t>SoS mural/art project</a:t>
          </a:r>
        </a:p>
      </dsp:txBody>
      <dsp:txXfrm>
        <a:off x="2825750" y="632400"/>
        <a:ext cx="2476500" cy="4585865"/>
      </dsp:txXfrm>
    </dsp:sp>
    <dsp:sp modelId="{D7AE794F-D10E-4A7A-AAFB-4E92ED6E9FCA}">
      <dsp:nvSpPr>
        <dsp:cNvPr id="0" name=""/>
        <dsp:cNvSpPr/>
      </dsp:nvSpPr>
      <dsp:spPr>
        <a:xfrm>
          <a:off x="5648960" y="200400"/>
          <a:ext cx="2476500" cy="4320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1500" kern="1200" dirty="0"/>
            <a:t>SHARE</a:t>
          </a:r>
        </a:p>
      </dsp:txBody>
      <dsp:txXfrm>
        <a:off x="5648960" y="200400"/>
        <a:ext cx="2476500" cy="432000"/>
      </dsp:txXfrm>
    </dsp:sp>
    <dsp:sp modelId="{0BB67CC5-BD96-4D1B-8A50-C43BB3DD68E1}">
      <dsp:nvSpPr>
        <dsp:cNvPr id="0" name=""/>
        <dsp:cNvSpPr/>
      </dsp:nvSpPr>
      <dsp:spPr>
        <a:xfrm>
          <a:off x="5648960" y="632400"/>
          <a:ext cx="2476500" cy="4585865"/>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a:t>Share with parents/carers via social media and  school newsletters</a:t>
          </a:r>
        </a:p>
        <a:p>
          <a:pPr marL="114300" lvl="1" indent="-114300" algn="l" defTabSz="666750">
            <a:lnSpc>
              <a:spcPct val="90000"/>
            </a:lnSpc>
            <a:spcBef>
              <a:spcPct val="0"/>
            </a:spcBef>
            <a:spcAft>
              <a:spcPct val="15000"/>
            </a:spcAft>
            <a:buChar char="•"/>
          </a:pPr>
          <a:r>
            <a:rPr lang="en-GB" sz="1500" kern="1200" dirty="0"/>
            <a:t>Present at our annual Teach Meet </a:t>
          </a:r>
        </a:p>
        <a:p>
          <a:pPr marL="114300" lvl="1" indent="-114300" algn="l" defTabSz="666750">
            <a:lnSpc>
              <a:spcPct val="90000"/>
            </a:lnSpc>
            <a:spcBef>
              <a:spcPct val="0"/>
            </a:spcBef>
            <a:spcAft>
              <a:spcPct val="15000"/>
            </a:spcAft>
            <a:buChar char="•"/>
          </a:pPr>
          <a:r>
            <a:rPr lang="en-GB" sz="1500" kern="1200" dirty="0"/>
            <a:t>Contribute to SoS CPD</a:t>
          </a:r>
        </a:p>
        <a:p>
          <a:pPr marL="114300" lvl="1" indent="-114300" algn="l" defTabSz="666750">
            <a:lnSpc>
              <a:spcPct val="90000"/>
            </a:lnSpc>
            <a:spcBef>
              <a:spcPct val="0"/>
            </a:spcBef>
            <a:spcAft>
              <a:spcPct val="15000"/>
            </a:spcAft>
            <a:buChar char="•"/>
          </a:pPr>
          <a:r>
            <a:rPr lang="en-GB" sz="1500" kern="1200" dirty="0"/>
            <a:t>Support other schools to become SoS</a:t>
          </a:r>
        </a:p>
        <a:p>
          <a:pPr marL="114300" lvl="1" indent="-114300" algn="l" defTabSz="666750">
            <a:lnSpc>
              <a:spcPct val="90000"/>
            </a:lnSpc>
            <a:spcBef>
              <a:spcPct val="0"/>
            </a:spcBef>
            <a:spcAft>
              <a:spcPct val="15000"/>
            </a:spcAft>
            <a:buChar char="•"/>
          </a:pPr>
          <a:r>
            <a:rPr lang="en-GB" sz="1500" kern="1200" dirty="0"/>
            <a:t>Spotlight SoS on your school website</a:t>
          </a:r>
        </a:p>
        <a:p>
          <a:pPr marL="114300" lvl="1" indent="-114300" algn="l" defTabSz="666750">
            <a:lnSpc>
              <a:spcPct val="90000"/>
            </a:lnSpc>
            <a:spcBef>
              <a:spcPct val="0"/>
            </a:spcBef>
            <a:spcAft>
              <a:spcPct val="15000"/>
            </a:spcAft>
            <a:buChar char="•"/>
          </a:pPr>
          <a:r>
            <a:rPr lang="en-GB" sz="1500" kern="1200" dirty="0"/>
            <a:t>Support local campaigns and initiatives to help refugees &amp; asylum seekers</a:t>
          </a:r>
        </a:p>
        <a:p>
          <a:pPr marL="114300" lvl="1" indent="-114300" algn="l" defTabSz="666750">
            <a:lnSpc>
              <a:spcPct val="90000"/>
            </a:lnSpc>
            <a:spcBef>
              <a:spcPct val="0"/>
            </a:spcBef>
            <a:spcAft>
              <a:spcPct val="15000"/>
            </a:spcAft>
            <a:buChar char="•"/>
          </a:pPr>
          <a:r>
            <a:rPr lang="en-GB" sz="1500" kern="1200" dirty="0"/>
            <a:t>Share good practice at the annual SoS lecture for PGCE students at UEA</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endParaRPr lang="en-GB" sz="1500" kern="1200" dirty="0"/>
        </a:p>
      </dsp:txBody>
      <dsp:txXfrm>
        <a:off x="5648960" y="632400"/>
        <a:ext cx="2476500" cy="45858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06292-2F5F-46B2-A8ED-A3931EF70792}">
      <dsp:nvSpPr>
        <dsp:cNvPr id="0" name=""/>
        <dsp:cNvSpPr/>
      </dsp:nvSpPr>
      <dsp:spPr>
        <a:xfrm>
          <a:off x="0" y="1638381"/>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0" kern="1200" baseline="0">
              <a:latin typeface="Arial" panose="020B0604020202020204" pitchFamily="34" charset="0"/>
              <a:cs typeface="Arial" panose="020B0604020202020204" pitchFamily="34" charset="0"/>
            </a:rPr>
            <a:t>EAL </a:t>
          </a:r>
          <a:r>
            <a:rPr lang="en-GB" sz="1300" b="1" i="0" kern="1200" baseline="0">
              <a:solidFill>
                <a:schemeClr val="accent6">
                  <a:lumMod val="60000"/>
                  <a:lumOff val="40000"/>
                </a:schemeClr>
              </a:solidFill>
              <a:latin typeface="Arial" panose="020B0604020202020204" pitchFamily="34" charset="0"/>
              <a:cs typeface="Arial" panose="020B0604020202020204" pitchFamily="34" charset="0"/>
            </a:rPr>
            <a:t>Secondary</a:t>
          </a:r>
          <a:r>
            <a:rPr lang="en-GB" sz="1300" b="1" i="0" kern="1200" baseline="0">
              <a:solidFill>
                <a:srgbClr val="FFFF00"/>
              </a:solidFill>
              <a:latin typeface="Arial" panose="020B0604020202020204" pitchFamily="34" charset="0"/>
              <a:cs typeface="Arial" panose="020B0604020202020204" pitchFamily="34" charset="0"/>
            </a:rPr>
            <a:t> </a:t>
          </a:r>
          <a:r>
            <a:rPr lang="en-GB" sz="1300" b="1" i="0" kern="1200" baseline="0">
              <a:latin typeface="Arial" panose="020B0604020202020204" pitchFamily="34" charset="0"/>
              <a:cs typeface="Arial" panose="020B0604020202020204" pitchFamily="34" charset="0"/>
            </a:rPr>
            <a:t>Network</a:t>
          </a:r>
        </a:p>
        <a:p>
          <a:pPr marL="0" lvl="0" indent="0" algn="ctr" defTabSz="577850">
            <a:lnSpc>
              <a:spcPct val="90000"/>
            </a:lnSpc>
            <a:spcBef>
              <a:spcPct val="0"/>
            </a:spcBef>
            <a:spcAft>
              <a:spcPct val="35000"/>
            </a:spcAft>
            <a:buNone/>
          </a:pPr>
          <a:endParaRPr lang="en-GB" sz="1300" b="0" i="0" kern="1200" baseline="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n-GB" sz="1300" b="0" i="0" kern="1200" baseline="0">
              <a:latin typeface="Arial" panose="020B0604020202020204" pitchFamily="34" charset="0"/>
              <a:cs typeface="Arial" panose="020B0604020202020204" pitchFamily="34" charset="0"/>
            </a:rPr>
            <a:t>3 virtual meetings</a:t>
          </a:r>
        </a:p>
        <a:p>
          <a:pPr marL="0" lvl="0" indent="0" algn="ctr" defTabSz="577850">
            <a:lnSpc>
              <a:spcPct val="90000"/>
            </a:lnSpc>
            <a:spcBef>
              <a:spcPct val="0"/>
            </a:spcBef>
            <a:spcAft>
              <a:spcPct val="35000"/>
            </a:spcAft>
            <a:buNone/>
          </a:pPr>
          <a:r>
            <a:rPr lang="en-GB" sz="1300" b="0" i="0" kern="1200" baseline="0">
              <a:latin typeface="Arial" panose="020B0604020202020204" pitchFamily="34" charset="0"/>
              <a:cs typeface="Arial" panose="020B0604020202020204" pitchFamily="34" charset="0"/>
            </a:rPr>
            <a:t>1 per term</a:t>
          </a:r>
        </a:p>
        <a:p>
          <a:pPr marL="0" lvl="0" indent="0" algn="ctr" defTabSz="577850">
            <a:lnSpc>
              <a:spcPct val="90000"/>
            </a:lnSpc>
            <a:spcBef>
              <a:spcPct val="0"/>
            </a:spcBef>
            <a:spcAft>
              <a:spcPct val="35000"/>
            </a:spcAft>
            <a:buNone/>
          </a:pPr>
          <a:r>
            <a:rPr lang="en-GB" sz="1300" b="1" i="0" kern="1200" baseline="0">
              <a:solidFill>
                <a:schemeClr val="accent6">
                  <a:lumMod val="60000"/>
                  <a:lumOff val="40000"/>
                </a:schemeClr>
              </a:solidFill>
              <a:latin typeface="Arial" panose="020B0604020202020204" pitchFamily="34" charset="0"/>
              <a:cs typeface="Arial" panose="020B0604020202020204" pitchFamily="34" charset="0"/>
            </a:rPr>
            <a:t>£75 </a:t>
          </a:r>
          <a:endParaRPr lang="en-US" sz="1300" b="1" kern="1200">
            <a:solidFill>
              <a:schemeClr val="accent6">
                <a:lumMod val="60000"/>
                <a:lumOff val="40000"/>
              </a:schemeClr>
            </a:solidFill>
            <a:latin typeface="Arial" panose="020B0604020202020204" pitchFamily="34" charset="0"/>
            <a:cs typeface="Arial" panose="020B0604020202020204" pitchFamily="34" charset="0"/>
          </a:endParaRPr>
        </a:p>
      </dsp:txBody>
      <dsp:txXfrm>
        <a:off x="0" y="1638381"/>
        <a:ext cx="2355405" cy="1413243"/>
      </dsp:txXfrm>
    </dsp:sp>
    <dsp:sp modelId="{8A819814-1D47-4EE5-8873-D8F2545A7B7D}">
      <dsp:nvSpPr>
        <dsp:cNvPr id="0" name=""/>
        <dsp:cNvSpPr/>
      </dsp:nvSpPr>
      <dsp:spPr>
        <a:xfrm>
          <a:off x="8172770" y="0"/>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baseline="0">
              <a:latin typeface="Arial" panose="020B0604020202020204" pitchFamily="34" charset="0"/>
              <a:cs typeface="Arial" panose="020B0604020202020204" pitchFamily="34" charset="0"/>
            </a:rPr>
            <a:t>E-learning EAL course </a:t>
          </a:r>
        </a:p>
        <a:p>
          <a:pPr marL="0" lvl="0" indent="0" algn="ctr" defTabSz="622300">
            <a:lnSpc>
              <a:spcPct val="90000"/>
            </a:lnSpc>
            <a:spcBef>
              <a:spcPct val="0"/>
            </a:spcBef>
            <a:spcAft>
              <a:spcPct val="35000"/>
            </a:spcAft>
            <a:buNone/>
          </a:pPr>
          <a:r>
            <a:rPr lang="en-US" sz="1300" b="0" kern="1200">
              <a:latin typeface="Arial" panose="020B0604020202020204" pitchFamily="34" charset="0"/>
              <a:cs typeface="Arial" panose="020B0604020202020204" pitchFamily="34" charset="0"/>
            </a:rPr>
            <a:t>Classroom Strategies for teachers</a:t>
          </a:r>
          <a:r>
            <a:rPr lang="en-US" sz="1300" b="1" kern="1200">
              <a:latin typeface="Arial" panose="020B0604020202020204" pitchFamily="34" charset="0"/>
              <a:cs typeface="Arial" panose="020B0604020202020204" pitchFamily="34" charset="0"/>
            </a:rPr>
            <a:t> – </a:t>
          </a:r>
          <a:r>
            <a:rPr lang="en-US" sz="1300" b="1" kern="1200">
              <a:solidFill>
                <a:schemeClr val="accent1">
                  <a:lumMod val="60000"/>
                  <a:lumOff val="40000"/>
                </a:schemeClr>
              </a:solidFill>
              <a:latin typeface="Arial" panose="020B0604020202020204" pitchFamily="34" charset="0"/>
              <a:cs typeface="Arial" panose="020B0604020202020204" pitchFamily="34" charset="0"/>
            </a:rPr>
            <a:t>Primary</a:t>
          </a:r>
        </a:p>
        <a:p>
          <a:pPr marL="0" lvl="0" indent="0" algn="ctr" defTabSz="622300">
            <a:lnSpc>
              <a:spcPct val="90000"/>
            </a:lnSpc>
            <a:spcBef>
              <a:spcPct val="0"/>
            </a:spcBef>
            <a:spcAft>
              <a:spcPct val="35000"/>
            </a:spcAft>
            <a:buNone/>
          </a:pPr>
          <a:r>
            <a:rPr lang="en-US" sz="1300" b="0" kern="1200">
              <a:solidFill>
                <a:schemeClr val="bg1"/>
              </a:solidFill>
              <a:latin typeface="Arial" panose="020B0604020202020204" pitchFamily="34" charset="0"/>
              <a:cs typeface="Arial" panose="020B0604020202020204" pitchFamily="34" charset="0"/>
            </a:rPr>
            <a:t>Online rolling enrolment</a:t>
          </a:r>
        </a:p>
        <a:p>
          <a:pPr marL="0" lvl="0" indent="0" algn="ctr" defTabSz="622300">
            <a:lnSpc>
              <a:spcPct val="90000"/>
            </a:lnSpc>
            <a:spcBef>
              <a:spcPct val="0"/>
            </a:spcBef>
            <a:spcAft>
              <a:spcPct val="35000"/>
            </a:spcAft>
            <a:buNone/>
          </a:pPr>
          <a:r>
            <a:rPr lang="en-US" sz="1300" b="1" kern="1200">
              <a:solidFill>
                <a:schemeClr val="accent1">
                  <a:lumMod val="60000"/>
                  <a:lumOff val="40000"/>
                </a:schemeClr>
              </a:solidFill>
              <a:latin typeface="Arial" panose="020B0604020202020204" pitchFamily="34" charset="0"/>
              <a:cs typeface="Arial" panose="020B0604020202020204" pitchFamily="34" charset="0"/>
            </a:rPr>
            <a:t>£85</a:t>
          </a:r>
        </a:p>
      </dsp:txBody>
      <dsp:txXfrm>
        <a:off x="8172770" y="0"/>
        <a:ext cx="2355405" cy="1413243"/>
      </dsp:txXfrm>
    </dsp:sp>
    <dsp:sp modelId="{61A5FED6-1B37-457C-AB3B-8D90CD90B2EA}">
      <dsp:nvSpPr>
        <dsp:cNvPr id="0" name=""/>
        <dsp:cNvSpPr/>
      </dsp:nvSpPr>
      <dsp:spPr>
        <a:xfrm>
          <a:off x="2692520" y="1638381"/>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0" kern="1200" baseline="0">
              <a:latin typeface="Arial" panose="020B0604020202020204" pitchFamily="34" charset="0"/>
              <a:cs typeface="Arial" panose="020B0604020202020204" pitchFamily="34" charset="0"/>
            </a:rPr>
            <a:t>EAL </a:t>
          </a:r>
          <a:r>
            <a:rPr lang="en-GB" sz="1300" b="1" i="0" kern="1200" baseline="0">
              <a:solidFill>
                <a:schemeClr val="accent1">
                  <a:lumMod val="60000"/>
                  <a:lumOff val="40000"/>
                </a:schemeClr>
              </a:solidFill>
              <a:latin typeface="Arial" panose="020B0604020202020204" pitchFamily="34" charset="0"/>
              <a:cs typeface="Arial" panose="020B0604020202020204" pitchFamily="34" charset="0"/>
            </a:rPr>
            <a:t>Primary</a:t>
          </a:r>
          <a:r>
            <a:rPr lang="en-GB" sz="1300" b="1" i="0" kern="1200" baseline="0">
              <a:latin typeface="Arial" panose="020B0604020202020204" pitchFamily="34" charset="0"/>
              <a:cs typeface="Arial" panose="020B0604020202020204" pitchFamily="34" charset="0"/>
            </a:rPr>
            <a:t> Network</a:t>
          </a:r>
        </a:p>
        <a:p>
          <a:pPr marL="0" lvl="0" indent="0" algn="ctr" defTabSz="577850">
            <a:lnSpc>
              <a:spcPct val="90000"/>
            </a:lnSpc>
            <a:spcBef>
              <a:spcPct val="0"/>
            </a:spcBef>
            <a:spcAft>
              <a:spcPct val="35000"/>
            </a:spcAft>
            <a:buNone/>
          </a:pPr>
          <a:endParaRPr lang="en-GB" sz="1300" b="1" i="0" kern="1200" baseline="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n-GB" sz="1300" b="0" i="0" kern="1200" baseline="0">
              <a:latin typeface="Arial" panose="020B0604020202020204" pitchFamily="34" charset="0"/>
              <a:cs typeface="Arial" panose="020B0604020202020204" pitchFamily="34" charset="0"/>
            </a:rPr>
            <a:t>3 virtual meetings</a:t>
          </a:r>
        </a:p>
        <a:p>
          <a:pPr marL="0" lvl="0" indent="0" algn="ctr" defTabSz="577850">
            <a:lnSpc>
              <a:spcPct val="90000"/>
            </a:lnSpc>
            <a:spcBef>
              <a:spcPct val="0"/>
            </a:spcBef>
            <a:spcAft>
              <a:spcPct val="35000"/>
            </a:spcAft>
            <a:buNone/>
          </a:pPr>
          <a:r>
            <a:rPr lang="en-GB" sz="1300" b="0" i="0" kern="1200" baseline="0">
              <a:latin typeface="Arial" panose="020B0604020202020204" pitchFamily="34" charset="0"/>
              <a:cs typeface="Arial" panose="020B0604020202020204" pitchFamily="34" charset="0"/>
            </a:rPr>
            <a:t>1 per term</a:t>
          </a:r>
        </a:p>
        <a:p>
          <a:pPr marL="0" lvl="0" indent="0" algn="ctr" defTabSz="577850">
            <a:lnSpc>
              <a:spcPct val="90000"/>
            </a:lnSpc>
            <a:spcBef>
              <a:spcPct val="0"/>
            </a:spcBef>
            <a:spcAft>
              <a:spcPct val="35000"/>
            </a:spcAft>
            <a:buNone/>
          </a:pPr>
          <a:r>
            <a:rPr lang="en-GB" sz="1300" b="1" i="0" kern="1200" baseline="0">
              <a:solidFill>
                <a:schemeClr val="accent1">
                  <a:lumMod val="60000"/>
                  <a:lumOff val="40000"/>
                </a:schemeClr>
              </a:solidFill>
              <a:latin typeface="Arial" panose="020B0604020202020204" pitchFamily="34" charset="0"/>
              <a:cs typeface="Arial" panose="020B0604020202020204" pitchFamily="34" charset="0"/>
            </a:rPr>
            <a:t>£75 </a:t>
          </a:r>
          <a:endParaRPr lang="en-US" sz="1300" b="1" kern="1200">
            <a:solidFill>
              <a:schemeClr val="accent1">
                <a:lumMod val="60000"/>
                <a:lumOff val="40000"/>
              </a:schemeClr>
            </a:solidFill>
            <a:latin typeface="Arial" panose="020B0604020202020204" pitchFamily="34" charset="0"/>
            <a:cs typeface="Arial" panose="020B0604020202020204" pitchFamily="34" charset="0"/>
          </a:endParaRPr>
        </a:p>
      </dsp:txBody>
      <dsp:txXfrm>
        <a:off x="2692520" y="1638381"/>
        <a:ext cx="2355405" cy="1413243"/>
      </dsp:txXfrm>
    </dsp:sp>
    <dsp:sp modelId="{5798C005-0A84-4E90-BA20-DA3FD594070D}">
      <dsp:nvSpPr>
        <dsp:cNvPr id="0" name=""/>
        <dsp:cNvSpPr/>
      </dsp:nvSpPr>
      <dsp:spPr>
        <a:xfrm>
          <a:off x="8130844" y="1630191"/>
          <a:ext cx="2355405" cy="1429622"/>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0" kern="1200" baseline="0">
              <a:latin typeface="Arial" panose="020B0604020202020204" pitchFamily="34" charset="0"/>
              <a:cs typeface="Arial" panose="020B0604020202020204" pitchFamily="34" charset="0"/>
            </a:rPr>
            <a:t>EAL </a:t>
          </a:r>
          <a:r>
            <a:rPr lang="en-GB" sz="1300" b="1" i="0" kern="1200" baseline="0">
              <a:solidFill>
                <a:schemeClr val="accent1">
                  <a:lumMod val="60000"/>
                  <a:lumOff val="40000"/>
                </a:schemeClr>
              </a:solidFill>
              <a:latin typeface="Arial" panose="020B0604020202020204" pitchFamily="34" charset="0"/>
              <a:cs typeface="Arial" panose="020B0604020202020204" pitchFamily="34" charset="0"/>
            </a:rPr>
            <a:t>Primary</a:t>
          </a:r>
          <a:r>
            <a:rPr lang="en-GB" sz="1300" b="1" i="0" kern="1200" baseline="0">
              <a:latin typeface="Arial" panose="020B0604020202020204" pitchFamily="34" charset="0"/>
              <a:cs typeface="Arial" panose="020B0604020202020204" pitchFamily="34" charset="0"/>
            </a:rPr>
            <a:t> Teaching Assistants Course</a:t>
          </a:r>
        </a:p>
        <a:p>
          <a:pPr marL="0" lvl="0" indent="0" algn="ctr" defTabSz="577850">
            <a:lnSpc>
              <a:spcPct val="90000"/>
            </a:lnSpc>
            <a:spcBef>
              <a:spcPct val="0"/>
            </a:spcBef>
            <a:spcAft>
              <a:spcPct val="35000"/>
            </a:spcAft>
            <a:buNone/>
          </a:pPr>
          <a:endParaRPr lang="en-GB" sz="1300" b="1" i="0" kern="1200" baseline="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n-GB" sz="1300" b="0" i="0" kern="1200" baseline="0">
              <a:latin typeface="Arial" panose="020B0604020202020204" pitchFamily="34" charset="0"/>
              <a:cs typeface="Arial" panose="020B0604020202020204" pitchFamily="34" charset="0"/>
            </a:rPr>
            <a:t>8 sessions </a:t>
          </a:r>
        </a:p>
        <a:p>
          <a:pPr marL="0" lvl="0" indent="0" algn="ctr" defTabSz="577850">
            <a:lnSpc>
              <a:spcPct val="90000"/>
            </a:lnSpc>
            <a:spcBef>
              <a:spcPct val="0"/>
            </a:spcBef>
            <a:spcAft>
              <a:spcPct val="35000"/>
            </a:spcAft>
            <a:buNone/>
          </a:pPr>
          <a:r>
            <a:rPr lang="en-GB" sz="1300" b="0" i="0" kern="1200" baseline="0">
              <a:latin typeface="Arial" panose="020B0604020202020204" pitchFamily="34" charset="0"/>
              <a:cs typeface="Arial" panose="020B0604020202020204" pitchFamily="34" charset="0"/>
            </a:rPr>
            <a:t>Virtual and in person</a:t>
          </a:r>
        </a:p>
        <a:p>
          <a:pPr marL="0" lvl="0" indent="0" algn="ctr" defTabSz="577850">
            <a:lnSpc>
              <a:spcPct val="90000"/>
            </a:lnSpc>
            <a:spcBef>
              <a:spcPct val="0"/>
            </a:spcBef>
            <a:spcAft>
              <a:spcPct val="35000"/>
            </a:spcAft>
            <a:buNone/>
          </a:pPr>
          <a:r>
            <a:rPr lang="en-US" sz="1300" b="1" kern="1200">
              <a:solidFill>
                <a:schemeClr val="accent1">
                  <a:lumMod val="60000"/>
                  <a:lumOff val="40000"/>
                </a:schemeClr>
              </a:solidFill>
              <a:latin typeface="Arial" panose="020B0604020202020204" pitchFamily="34" charset="0"/>
              <a:cs typeface="Arial" panose="020B0604020202020204" pitchFamily="34" charset="0"/>
            </a:rPr>
            <a:t>£600</a:t>
          </a:r>
        </a:p>
      </dsp:txBody>
      <dsp:txXfrm>
        <a:off x="8130844" y="1630191"/>
        <a:ext cx="2355405" cy="1429622"/>
      </dsp:txXfrm>
    </dsp:sp>
    <dsp:sp modelId="{FDD22049-BA57-45E1-AA7A-29FD0BD56A9B}">
      <dsp:nvSpPr>
        <dsp:cNvPr id="0" name=""/>
        <dsp:cNvSpPr/>
      </dsp:nvSpPr>
      <dsp:spPr>
        <a:xfrm>
          <a:off x="0" y="0"/>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latin typeface="Arial" panose="020B0604020202020204" pitchFamily="34" charset="0"/>
              <a:cs typeface="Arial" panose="020B0604020202020204" pitchFamily="34" charset="0"/>
            </a:rPr>
            <a:t>EAL Co-</a:t>
          </a:r>
          <a:r>
            <a:rPr lang="en-US" sz="1300" kern="1200" err="1">
              <a:latin typeface="Arial" panose="020B0604020202020204" pitchFamily="34" charset="0"/>
              <a:cs typeface="Arial" panose="020B0604020202020204" pitchFamily="34" charset="0"/>
            </a:rPr>
            <a:t>ordinators</a:t>
          </a:r>
          <a:r>
            <a:rPr lang="en-US" sz="1300" kern="1200">
              <a:latin typeface="Arial" panose="020B0604020202020204" pitchFamily="34" charset="0"/>
              <a:cs typeface="Arial" panose="020B0604020202020204" pitchFamily="34" charset="0"/>
            </a:rPr>
            <a:t> Course -Secondary</a:t>
          </a:r>
        </a:p>
      </dsp:txBody>
      <dsp:txXfrm>
        <a:off x="0" y="0"/>
        <a:ext cx="2355405" cy="1413243"/>
      </dsp:txXfrm>
    </dsp:sp>
    <dsp:sp modelId="{88F49542-27BE-45AE-8AC8-ECB7946D8607}">
      <dsp:nvSpPr>
        <dsp:cNvPr id="0" name=""/>
        <dsp:cNvSpPr/>
      </dsp:nvSpPr>
      <dsp:spPr>
        <a:xfrm>
          <a:off x="5454562" y="1638383"/>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0" kern="1200" baseline="0">
              <a:latin typeface="Arial" panose="020B0604020202020204" pitchFamily="34" charset="0"/>
              <a:cs typeface="Arial" panose="020B0604020202020204" pitchFamily="34" charset="0"/>
            </a:rPr>
            <a:t>EAL </a:t>
          </a:r>
          <a:r>
            <a:rPr lang="en-GB" sz="1300" b="1" i="0" kern="1200" baseline="0">
              <a:solidFill>
                <a:schemeClr val="accent4">
                  <a:lumMod val="60000"/>
                  <a:lumOff val="40000"/>
                </a:schemeClr>
              </a:solidFill>
              <a:latin typeface="Arial" panose="020B0604020202020204" pitchFamily="34" charset="0"/>
              <a:cs typeface="Arial" panose="020B0604020202020204" pitchFamily="34" charset="0"/>
            </a:rPr>
            <a:t>Early Years </a:t>
          </a:r>
          <a:r>
            <a:rPr lang="en-GB" sz="1300" b="1" i="0" kern="1200" baseline="0">
              <a:latin typeface="Arial" panose="020B0604020202020204" pitchFamily="34" charset="0"/>
              <a:cs typeface="Arial" panose="020B0604020202020204" pitchFamily="34" charset="0"/>
            </a:rPr>
            <a:t>Network</a:t>
          </a:r>
        </a:p>
        <a:p>
          <a:pPr marL="0" lvl="0" indent="0" algn="ctr" defTabSz="577850">
            <a:lnSpc>
              <a:spcPct val="90000"/>
            </a:lnSpc>
            <a:spcBef>
              <a:spcPct val="0"/>
            </a:spcBef>
            <a:spcAft>
              <a:spcPct val="35000"/>
            </a:spcAft>
            <a:buNone/>
          </a:pPr>
          <a:endParaRPr lang="en-GB" sz="1300" b="0" i="0" kern="1200" baseline="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n-GB" sz="1300" b="0" i="0" kern="1200" baseline="0">
              <a:latin typeface="Arial" panose="020B0604020202020204" pitchFamily="34" charset="0"/>
              <a:cs typeface="Arial" panose="020B0604020202020204" pitchFamily="34" charset="0"/>
            </a:rPr>
            <a:t>3 virtual meetings</a:t>
          </a:r>
        </a:p>
        <a:p>
          <a:pPr marL="0" lvl="0" indent="0" algn="ctr" defTabSz="577850">
            <a:lnSpc>
              <a:spcPct val="90000"/>
            </a:lnSpc>
            <a:spcBef>
              <a:spcPct val="0"/>
            </a:spcBef>
            <a:spcAft>
              <a:spcPct val="35000"/>
            </a:spcAft>
            <a:buNone/>
          </a:pPr>
          <a:r>
            <a:rPr lang="en-GB" sz="1300" b="0" i="0" kern="1200" baseline="0">
              <a:latin typeface="Arial" panose="020B0604020202020204" pitchFamily="34" charset="0"/>
              <a:cs typeface="Arial" panose="020B0604020202020204" pitchFamily="34" charset="0"/>
            </a:rPr>
            <a:t>1 per term</a:t>
          </a:r>
        </a:p>
        <a:p>
          <a:pPr marL="0" lvl="0" indent="0" algn="ctr" defTabSz="577850">
            <a:lnSpc>
              <a:spcPct val="90000"/>
            </a:lnSpc>
            <a:spcBef>
              <a:spcPct val="0"/>
            </a:spcBef>
            <a:spcAft>
              <a:spcPct val="35000"/>
            </a:spcAft>
            <a:buNone/>
          </a:pPr>
          <a:r>
            <a:rPr lang="en-GB" sz="1300" b="1" i="0" kern="1200" baseline="0">
              <a:solidFill>
                <a:schemeClr val="accent1">
                  <a:lumMod val="60000"/>
                  <a:lumOff val="40000"/>
                </a:schemeClr>
              </a:solidFill>
              <a:latin typeface="Arial" panose="020B0604020202020204" pitchFamily="34" charset="0"/>
              <a:cs typeface="Arial" panose="020B0604020202020204" pitchFamily="34" charset="0"/>
            </a:rPr>
            <a:t>£25</a:t>
          </a:r>
          <a:endParaRPr lang="en-US" sz="1300" b="1" kern="1200">
            <a:latin typeface="Arial" panose="020B0604020202020204" pitchFamily="34" charset="0"/>
            <a:cs typeface="Arial" panose="020B0604020202020204" pitchFamily="34" charset="0"/>
          </a:endParaRPr>
        </a:p>
      </dsp:txBody>
      <dsp:txXfrm>
        <a:off x="5454562" y="1638383"/>
        <a:ext cx="2355405" cy="1413243"/>
      </dsp:txXfrm>
    </dsp:sp>
    <dsp:sp modelId="{C4D28D12-7CB0-4A99-BCC5-FDCCA93FDC9B}">
      <dsp:nvSpPr>
        <dsp:cNvPr id="0" name=""/>
        <dsp:cNvSpPr/>
      </dsp:nvSpPr>
      <dsp:spPr>
        <a:xfrm>
          <a:off x="0" y="0"/>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panose="020B0604020202020204" pitchFamily="34" charset="0"/>
              <a:cs typeface="Arial" panose="020B0604020202020204" pitchFamily="34" charset="0"/>
            </a:rPr>
            <a:t>EAL Co-</a:t>
          </a:r>
          <a:r>
            <a:rPr lang="en-US" sz="1200" b="1" kern="1200" err="1">
              <a:latin typeface="Arial" panose="020B0604020202020204" pitchFamily="34" charset="0"/>
              <a:cs typeface="Arial" panose="020B0604020202020204" pitchFamily="34" charset="0"/>
            </a:rPr>
            <a:t>ordinators</a:t>
          </a:r>
          <a:r>
            <a:rPr lang="en-US" sz="1200" b="1" kern="1200">
              <a:latin typeface="Arial" panose="020B0604020202020204" pitchFamily="34" charset="0"/>
              <a:cs typeface="Arial" panose="020B0604020202020204" pitchFamily="34" charset="0"/>
            </a:rPr>
            <a:t> Course</a:t>
          </a:r>
        </a:p>
        <a:p>
          <a:pPr marL="0" lvl="0" indent="0" algn="ctr" defTabSz="533400">
            <a:lnSpc>
              <a:spcPct val="90000"/>
            </a:lnSpc>
            <a:spcBef>
              <a:spcPct val="0"/>
            </a:spcBef>
            <a:spcAft>
              <a:spcPct val="35000"/>
            </a:spcAft>
            <a:buNone/>
          </a:pPr>
          <a:r>
            <a:rPr lang="en-US" sz="1200" b="1" kern="1200">
              <a:solidFill>
                <a:schemeClr val="accent6">
                  <a:lumMod val="60000"/>
                  <a:lumOff val="40000"/>
                </a:schemeClr>
              </a:solidFill>
              <a:latin typeface="Arial" panose="020B0604020202020204" pitchFamily="34" charset="0"/>
              <a:cs typeface="Arial" panose="020B0604020202020204" pitchFamily="34" charset="0"/>
            </a:rPr>
            <a:t>Secondary</a:t>
          </a:r>
        </a:p>
        <a:p>
          <a:pPr marL="0" lvl="0" indent="0" algn="ctr" defTabSz="533400">
            <a:lnSpc>
              <a:spcPct val="90000"/>
            </a:lnSpc>
            <a:spcBef>
              <a:spcPct val="0"/>
            </a:spcBef>
            <a:spcAft>
              <a:spcPct val="35000"/>
            </a:spcAft>
            <a:buNone/>
          </a:pPr>
          <a:endParaRPr lang="en-US" sz="1300" kern="1200">
            <a:solidFill>
              <a:srgbClr val="FFFF00"/>
            </a:solidFill>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3 virtual modules - </a:t>
          </a:r>
          <a:r>
            <a:rPr lang="en-US" sz="1300" kern="1200" err="1">
              <a:solidFill>
                <a:schemeClr val="bg1"/>
              </a:solidFill>
              <a:latin typeface="Arial" panose="020B0604020202020204" pitchFamily="34" charset="0"/>
              <a:cs typeface="Arial" panose="020B0604020202020204" pitchFamily="34" charset="0"/>
            </a:rPr>
            <a:t>Aut</a:t>
          </a:r>
          <a:r>
            <a:rPr lang="en-US" sz="1300" kern="1200">
              <a:solidFill>
                <a:schemeClr val="bg1"/>
              </a:solidFill>
              <a:latin typeface="Arial" panose="020B0604020202020204" pitchFamily="34" charset="0"/>
              <a:cs typeface="Arial" panose="020B0604020202020204" pitchFamily="34" charset="0"/>
            </a:rPr>
            <a:t>. term</a:t>
          </a:r>
        </a:p>
        <a:p>
          <a:pPr marL="0" lvl="0" indent="0" algn="ctr" defTabSz="533400">
            <a:lnSpc>
              <a:spcPct val="90000"/>
            </a:lnSpc>
            <a:spcBef>
              <a:spcPct val="0"/>
            </a:spcBef>
            <a:spcAft>
              <a:spcPct val="35000"/>
            </a:spcAft>
            <a:buNone/>
          </a:pPr>
          <a:r>
            <a:rPr lang="en-US" sz="1300" b="1" kern="1200">
              <a:solidFill>
                <a:schemeClr val="accent6">
                  <a:lumMod val="60000"/>
                  <a:lumOff val="40000"/>
                </a:schemeClr>
              </a:solidFill>
              <a:latin typeface="Arial" panose="020B0604020202020204" pitchFamily="34" charset="0"/>
              <a:cs typeface="Arial" panose="020B0604020202020204" pitchFamily="34" charset="0"/>
            </a:rPr>
            <a:t>£175</a:t>
          </a:r>
        </a:p>
      </dsp:txBody>
      <dsp:txXfrm>
        <a:off x="0" y="0"/>
        <a:ext cx="2355405" cy="1413243"/>
      </dsp:txXfrm>
    </dsp:sp>
    <dsp:sp modelId="{827FE389-FCE3-4120-B026-05E798536D2C}">
      <dsp:nvSpPr>
        <dsp:cNvPr id="0" name=""/>
        <dsp:cNvSpPr/>
      </dsp:nvSpPr>
      <dsp:spPr>
        <a:xfrm>
          <a:off x="2663666" y="689"/>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latin typeface="Arial" panose="020B0604020202020204" pitchFamily="34" charset="0"/>
              <a:cs typeface="Arial" panose="020B0604020202020204" pitchFamily="34" charset="0"/>
            </a:rPr>
            <a:t>EAL Co-</a:t>
          </a:r>
          <a:r>
            <a:rPr lang="en-US" sz="1300" b="1" kern="1200" err="1">
              <a:latin typeface="Arial" panose="020B0604020202020204" pitchFamily="34" charset="0"/>
              <a:cs typeface="Arial" panose="020B0604020202020204" pitchFamily="34" charset="0"/>
            </a:rPr>
            <a:t>ordinators</a:t>
          </a:r>
          <a:r>
            <a:rPr lang="en-US" sz="1300" b="1" kern="1200">
              <a:latin typeface="Arial" panose="020B0604020202020204" pitchFamily="34" charset="0"/>
              <a:cs typeface="Arial" panose="020B0604020202020204" pitchFamily="34" charset="0"/>
            </a:rPr>
            <a:t> Course  </a:t>
          </a:r>
          <a:r>
            <a:rPr lang="en-US" sz="1300" b="1" kern="1200">
              <a:solidFill>
                <a:schemeClr val="accent1">
                  <a:lumMod val="60000"/>
                  <a:lumOff val="40000"/>
                </a:schemeClr>
              </a:solidFill>
              <a:latin typeface="Arial" panose="020B0604020202020204" pitchFamily="34" charset="0"/>
              <a:cs typeface="Arial" panose="020B0604020202020204" pitchFamily="34" charset="0"/>
            </a:rPr>
            <a:t>Primary</a:t>
          </a:r>
        </a:p>
        <a:p>
          <a:pPr marL="0" lvl="0" indent="0" algn="ctr" defTabSz="577850">
            <a:lnSpc>
              <a:spcPct val="90000"/>
            </a:lnSpc>
            <a:spcBef>
              <a:spcPct val="0"/>
            </a:spcBef>
            <a:spcAft>
              <a:spcPct val="35000"/>
            </a:spcAft>
            <a:buNone/>
          </a:pPr>
          <a:endParaRPr lang="en-US" sz="1300" kern="1200">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3 virtual modules – </a:t>
          </a:r>
          <a:r>
            <a:rPr lang="en-US" sz="1300" kern="1200" err="1">
              <a:solidFill>
                <a:schemeClr val="bg1"/>
              </a:solidFill>
              <a:latin typeface="Arial" panose="020B0604020202020204" pitchFamily="34" charset="0"/>
              <a:cs typeface="Arial" panose="020B0604020202020204" pitchFamily="34" charset="0"/>
            </a:rPr>
            <a:t>Aut</a:t>
          </a:r>
          <a:r>
            <a:rPr lang="en-US" sz="1300" kern="1200">
              <a:solidFill>
                <a:schemeClr val="bg1"/>
              </a:solidFill>
              <a:latin typeface="Arial" panose="020B0604020202020204" pitchFamily="34" charset="0"/>
              <a:cs typeface="Arial" panose="020B0604020202020204" pitchFamily="34" charset="0"/>
            </a:rPr>
            <a:t> term</a:t>
          </a:r>
        </a:p>
        <a:p>
          <a:pPr marL="0" lvl="0" indent="0" algn="ctr" defTabSz="577850">
            <a:lnSpc>
              <a:spcPct val="90000"/>
            </a:lnSpc>
            <a:spcBef>
              <a:spcPct val="0"/>
            </a:spcBef>
            <a:spcAft>
              <a:spcPct val="35000"/>
            </a:spcAft>
            <a:buNone/>
          </a:pPr>
          <a:r>
            <a:rPr lang="en-US" sz="1300" b="1" kern="1200">
              <a:solidFill>
                <a:schemeClr val="accent5">
                  <a:lumMod val="60000"/>
                  <a:lumOff val="40000"/>
                </a:schemeClr>
              </a:solidFill>
              <a:latin typeface="Arial" panose="020B0604020202020204" pitchFamily="34" charset="0"/>
              <a:cs typeface="Arial" panose="020B0604020202020204" pitchFamily="34" charset="0"/>
            </a:rPr>
            <a:t>£150</a:t>
          </a:r>
        </a:p>
      </dsp:txBody>
      <dsp:txXfrm>
        <a:off x="2663666" y="689"/>
        <a:ext cx="2355405" cy="1413243"/>
      </dsp:txXfrm>
    </dsp:sp>
    <dsp:sp modelId="{E74621D1-0477-494D-8177-E0A19DFDFFB3}">
      <dsp:nvSpPr>
        <dsp:cNvPr id="0" name=""/>
        <dsp:cNvSpPr/>
      </dsp:nvSpPr>
      <dsp:spPr>
        <a:xfrm>
          <a:off x="5455669" y="684"/>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4">
                  <a:lumMod val="60000"/>
                  <a:lumOff val="40000"/>
                </a:schemeClr>
              </a:solidFill>
              <a:latin typeface="Arial" panose="020B0604020202020204" pitchFamily="34" charset="0"/>
              <a:cs typeface="Arial" panose="020B0604020202020204" pitchFamily="34" charset="0"/>
            </a:rPr>
            <a:t>Early Years </a:t>
          </a:r>
          <a:r>
            <a:rPr lang="en-US" sz="1300" b="1" kern="1200">
              <a:latin typeface="Arial" panose="020B0604020202020204" pitchFamily="34" charset="0"/>
              <a:cs typeface="Arial" panose="020B0604020202020204" pitchFamily="34" charset="0"/>
            </a:rPr>
            <a:t>Introduction to EAL / EAL &amp; EAL Assessment courses</a:t>
          </a:r>
        </a:p>
        <a:p>
          <a:pPr marL="0" lvl="0" indent="0" algn="ctr" defTabSz="577850">
            <a:lnSpc>
              <a:spcPct val="90000"/>
            </a:lnSpc>
            <a:spcBef>
              <a:spcPct val="0"/>
            </a:spcBef>
            <a:spcAft>
              <a:spcPct val="35000"/>
            </a:spcAft>
            <a:buNone/>
          </a:pPr>
          <a:r>
            <a:rPr lang="en-GB" sz="1300" kern="1200">
              <a:solidFill>
                <a:schemeClr val="accent4">
                  <a:lumMod val="60000"/>
                  <a:lumOff val="40000"/>
                </a:schemeClr>
              </a:solidFill>
              <a:hlinkClick xmlns:r="http://schemas.openxmlformats.org/officeDocument/2006/relationships" r:id="rId1">
                <a:extLst>
                  <a:ext uri="{A12FA001-AC4F-418D-AE19-62706E023703}">
                    <ahyp:hlinkClr xmlns:ahyp="http://schemas.microsoft.com/office/drawing/2018/hyperlinkcolor" val="tx"/>
                  </a:ext>
                </a:extLst>
              </a:hlinkClick>
            </a:rPr>
            <a:t>Early years training - Schools (norfolk.gov.uk)</a:t>
          </a:r>
          <a:endParaRPr lang="en-US" sz="1300" b="0" kern="1200">
            <a:solidFill>
              <a:schemeClr val="accent4">
                <a:lumMod val="60000"/>
                <a:lumOff val="40000"/>
              </a:schemeClr>
            </a:solidFill>
            <a:latin typeface="Arial" panose="020B0604020202020204" pitchFamily="34" charset="0"/>
            <a:cs typeface="Arial" panose="020B0604020202020204" pitchFamily="34" charset="0"/>
          </a:endParaRPr>
        </a:p>
        <a:p>
          <a:pPr marL="0" lvl="0" indent="0" algn="ctr" defTabSz="577850">
            <a:lnSpc>
              <a:spcPct val="90000"/>
            </a:lnSpc>
            <a:spcBef>
              <a:spcPct val="0"/>
            </a:spcBef>
            <a:spcAft>
              <a:spcPct val="35000"/>
            </a:spcAft>
            <a:buNone/>
          </a:pPr>
          <a:r>
            <a:rPr lang="en-US" sz="1300" b="0" kern="1200">
              <a:latin typeface="Arial" panose="020B0604020202020204" pitchFamily="34" charset="0"/>
              <a:cs typeface="Arial" panose="020B0604020202020204" pitchFamily="34" charset="0"/>
            </a:rPr>
            <a:t>Funded</a:t>
          </a:r>
        </a:p>
      </dsp:txBody>
      <dsp:txXfrm>
        <a:off x="5455669" y="684"/>
        <a:ext cx="2355405" cy="1413243"/>
      </dsp:txXfrm>
    </dsp:sp>
    <dsp:sp modelId="{A9EDFA2E-B312-4ACA-84D4-00F37A6E8F4B}">
      <dsp:nvSpPr>
        <dsp:cNvPr id="0" name=""/>
        <dsp:cNvSpPr/>
      </dsp:nvSpPr>
      <dsp:spPr>
        <a:xfrm>
          <a:off x="8118384" y="3315729"/>
          <a:ext cx="2355405" cy="141324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i="0" kern="1200" baseline="0">
              <a:latin typeface="Arial" panose="020B0604020202020204" pitchFamily="34" charset="0"/>
              <a:cs typeface="Arial" panose="020B0604020202020204" pitchFamily="34" charset="0"/>
            </a:rPr>
            <a:t>EAL / SEN course </a:t>
          </a:r>
        </a:p>
        <a:p>
          <a:pPr marL="0" lvl="0" indent="0" algn="ctr" defTabSz="577850">
            <a:lnSpc>
              <a:spcPct val="90000"/>
            </a:lnSpc>
            <a:spcBef>
              <a:spcPct val="0"/>
            </a:spcBef>
            <a:spcAft>
              <a:spcPct val="35000"/>
            </a:spcAft>
            <a:buNone/>
          </a:pPr>
          <a:r>
            <a:rPr lang="en-US" sz="1300" b="0" kern="1200">
              <a:latin typeface="Arial" panose="020B0604020202020204" pitchFamily="34" charset="0"/>
              <a:cs typeface="Arial" panose="020B0604020202020204" pitchFamily="34" charset="0"/>
            </a:rPr>
            <a:t>Distinguishing the Difference </a:t>
          </a:r>
          <a:r>
            <a:rPr lang="en-US" sz="1300" b="1" kern="1200">
              <a:solidFill>
                <a:schemeClr val="accent1">
                  <a:lumMod val="60000"/>
                  <a:lumOff val="40000"/>
                </a:schemeClr>
              </a:solidFill>
              <a:latin typeface="Arial" panose="020B0604020202020204" pitchFamily="34" charset="0"/>
              <a:cs typeface="Arial" panose="020B0604020202020204" pitchFamily="34" charset="0"/>
            </a:rPr>
            <a:t>Primary / </a:t>
          </a:r>
          <a:r>
            <a:rPr lang="en-US" sz="1300" b="1" kern="1200">
              <a:solidFill>
                <a:schemeClr val="accent6">
                  <a:lumMod val="60000"/>
                  <a:lumOff val="40000"/>
                </a:schemeClr>
              </a:solidFill>
              <a:latin typeface="Arial" panose="020B0604020202020204" pitchFamily="34" charset="0"/>
              <a:cs typeface="Arial" panose="020B0604020202020204" pitchFamily="34" charset="0"/>
            </a:rPr>
            <a:t>Secondary</a:t>
          </a:r>
        </a:p>
        <a:p>
          <a:pPr marL="0" lvl="0" indent="0" algn="ctr" defTabSz="577850">
            <a:lnSpc>
              <a:spcPct val="90000"/>
            </a:lnSpc>
            <a:spcBef>
              <a:spcPct val="0"/>
            </a:spcBef>
            <a:spcAft>
              <a:spcPct val="35000"/>
            </a:spcAft>
            <a:buNone/>
          </a:pPr>
          <a:r>
            <a:rPr lang="en-US" sz="1300" b="0" kern="1200">
              <a:solidFill>
                <a:schemeClr val="bg1"/>
              </a:solidFill>
              <a:latin typeface="Arial" panose="020B0604020202020204" pitchFamily="34" charset="0"/>
              <a:cs typeface="Arial" panose="020B0604020202020204" pitchFamily="34" charset="0"/>
            </a:rPr>
            <a:t>In person</a:t>
          </a:r>
        </a:p>
        <a:p>
          <a:pPr marL="0" lvl="0" indent="0" algn="ctr" defTabSz="577850">
            <a:lnSpc>
              <a:spcPct val="90000"/>
            </a:lnSpc>
            <a:spcBef>
              <a:spcPct val="0"/>
            </a:spcBef>
            <a:spcAft>
              <a:spcPct val="35000"/>
            </a:spcAft>
            <a:buNone/>
          </a:pPr>
          <a:r>
            <a:rPr lang="en-US" sz="1300" b="1" kern="1200">
              <a:solidFill>
                <a:srgbClr val="FFFF00"/>
              </a:solidFill>
              <a:latin typeface="Arial" panose="020B0604020202020204" pitchFamily="34" charset="0"/>
              <a:cs typeface="Arial" panose="020B0604020202020204" pitchFamily="34" charset="0"/>
            </a:rPr>
            <a:t>£150</a:t>
          </a:r>
        </a:p>
      </dsp:txBody>
      <dsp:txXfrm>
        <a:off x="8118384" y="3315729"/>
        <a:ext cx="2355405" cy="1413243"/>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518F6-135B-4CEF-8D08-2965F5B6CC92}" type="datetimeFigureOut">
              <a:rPr lang="en-GB" smtClean="0"/>
              <a:t>29/06/2022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3CB80-BB06-463C-AC02-2E94C45AC80B}" type="slidenum">
              <a:rPr lang="en-GB" smtClean="0"/>
              <a:t>‹#›</a:t>
            </a:fld>
            <a:endParaRPr lang="en-GB"/>
          </a:p>
        </p:txBody>
      </p:sp>
    </p:spTree>
    <p:extLst>
      <p:ext uri="{BB962C8B-B14F-4D97-AF65-F5344CB8AC3E}">
        <p14:creationId xmlns:p14="http://schemas.microsoft.com/office/powerpoint/2010/main" val="3440328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_o9kKayoNWo"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Master CPD Slide 1   Updated January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563C1"/>
                </a:solidFill>
                <a:effectLst/>
                <a:uLnTx/>
                <a:uFillTx/>
                <a:latin typeface="Calibri" panose="020F0502020204030204" pitchFamily="34" charset="0"/>
                <a:ea typeface="+mn-ea"/>
                <a:cs typeface="+mn-cs"/>
              </a:rPr>
              <a:t>Register – Record all attendees on the Spreadsheet from AH. (Return within 2 days).  The attendance record must be matched against participants attending and against the chat.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Welcome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Introduce 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Housekeeping what to expect in follow up / Leading onto Online etiquette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r>
              <a:rPr lang="en-GB"/>
              <a:t>If you need an introduction to the Virtual School – Use this video</a:t>
            </a:r>
          </a:p>
          <a:p>
            <a:pPr>
              <a:spcAft>
                <a:spcPts val="0"/>
              </a:spcAft>
            </a:pPr>
            <a:r>
              <a:rPr lang="en-GB" sz="1200">
                <a:effectLst/>
                <a:latin typeface="Calibri" panose="020F0502020204030204" pitchFamily="34" charset="0"/>
                <a:ea typeface="Calibri" panose="020F0502020204030204" pitchFamily="34" charset="0"/>
              </a:rPr>
              <a:t> </a:t>
            </a:r>
          </a:p>
          <a:p>
            <a:r>
              <a:rPr lang="en-GB" sz="1200" u="sng">
                <a:solidFill>
                  <a:srgbClr val="0563C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https://youtu.be/_o9kKayoNWo</a:t>
            </a:r>
            <a:endParaRPr lang="en-GB" sz="1200" u="sng">
              <a:solidFill>
                <a:srgbClr val="0563C1"/>
              </a:solidFill>
              <a:effectLst/>
              <a:latin typeface="Calibri" panose="020F0502020204030204" pitchFamily="34" charset="0"/>
              <a:ea typeface="Calibri" panose="020F0502020204030204" pitchFamily="34" charset="0"/>
            </a:endParaRPr>
          </a:p>
          <a:p>
            <a:endParaRPr lang="en-GB" sz="1200" u="sng">
              <a:solidFill>
                <a:srgbClr val="0563C1"/>
              </a:solidFill>
              <a:effectLst/>
              <a:latin typeface="Calibri" panose="020F0502020204030204" pitchFamily="34" charset="0"/>
              <a:ea typeface="Calibri" panose="020F0502020204030204" pitchFamily="34" charset="0"/>
            </a:endParaRPr>
          </a:p>
          <a:p>
            <a:r>
              <a:rPr lang="en-GB" sz="1200" u="sng">
                <a:solidFill>
                  <a:srgbClr val="0563C1"/>
                </a:solidFill>
                <a:effectLst/>
                <a:latin typeface="Calibri" panose="020F0502020204030204" pitchFamily="34" charset="0"/>
                <a:ea typeface="Calibri" panose="020F0502020204030204" pitchFamily="34" charset="0"/>
              </a:rPr>
              <a:t>Remember to play the video you need to have shared sound as well as your screen!</a:t>
            </a:r>
          </a:p>
          <a:p>
            <a:endParaRPr lang="en-GB" sz="1200" u="sng">
              <a:solidFill>
                <a:srgbClr val="0563C1"/>
              </a:solidFill>
              <a:effectLst/>
              <a:latin typeface="Calibri" panose="020F0502020204030204" pitchFamily="34" charset="0"/>
            </a:endParaRPr>
          </a:p>
          <a:p>
            <a:endParaRPr lang="en-GB" sz="1200" u="sng">
              <a:solidFill>
                <a:srgbClr val="0563C1"/>
              </a:solidFill>
              <a:effectLst/>
              <a:latin typeface="Calibri" panose="020F0502020204030204" pitchFamily="34" charset="0"/>
            </a:endParaRPr>
          </a:p>
          <a:p>
            <a:r>
              <a:rPr lang="en-GB" sz="1200" u="sng">
                <a:solidFill>
                  <a:srgbClr val="0563C1"/>
                </a:solidFill>
                <a:effectLst/>
                <a:latin typeface="Calibri" panose="020F0502020204030204" pitchFamily="34" charset="0"/>
              </a:rPr>
              <a:t>Introduction – Who are you? What is your role in VS?</a:t>
            </a:r>
          </a:p>
          <a:p>
            <a:endParaRPr lang="en-GB" sz="1200" u="sng">
              <a:solidFill>
                <a:srgbClr val="0563C1"/>
              </a:solidFill>
              <a:effectLst/>
              <a:latin typeface="Calibri" panose="020F0502020204030204" pitchFamily="34" charset="0"/>
            </a:endParaRPr>
          </a:p>
          <a:p>
            <a:endParaRPr lang="en-GB" sz="1200" b="1" u="none">
              <a:solidFill>
                <a:srgbClr val="0563C1"/>
              </a:solidFill>
              <a:effectLst/>
              <a:latin typeface="Calibri" panose="020F0502020204030204" pitchFamily="34" charset="0"/>
            </a:endParaRPr>
          </a:p>
          <a:p>
            <a:pPr algn="l"/>
            <a:r>
              <a:rPr lang="en-GB" b="0" i="0">
                <a:solidFill>
                  <a:srgbClr val="212529"/>
                </a:solidFill>
                <a:effectLst/>
                <a:latin typeface="Open Sans" panose="020B0604020202020204" pitchFamily="34" charset="0"/>
              </a:rPr>
              <a:t>We are transforming the way we work with families, creating new teams and increasing the mix of skills within our services.</a:t>
            </a:r>
          </a:p>
          <a:p>
            <a:pPr algn="l"/>
            <a:r>
              <a:rPr lang="en-GB" b="0" i="0">
                <a:solidFill>
                  <a:srgbClr val="212529"/>
                </a:solidFill>
                <a:effectLst/>
                <a:latin typeface="Open Sans" panose="020B0604020202020204" pitchFamily="34" charset="0"/>
              </a:rPr>
              <a:t>We’ve been looking at the things that are vital for our children and the ways of working that can make the biggest difference for families. We've pinned down the Norfolk way of working – the way we approach practice and leadership in our county, and how we can ensure consistently good services for our families. This is outlined in our Vital Signs for Children vision below:</a:t>
            </a:r>
          </a:p>
          <a:p>
            <a:pPr algn="l"/>
            <a:r>
              <a:rPr lang="en-GB" b="1" i="0">
                <a:solidFill>
                  <a:srgbClr val="050505"/>
                </a:solidFill>
                <a:effectLst/>
                <a:latin typeface="Open Sans" panose="020B0604020202020204" pitchFamily="34" charset="0"/>
              </a:rPr>
              <a:t>Norfolk's vital signs for children, signs of safety, well-being &amp; success</a:t>
            </a:r>
          </a:p>
          <a:p>
            <a:pPr algn="l"/>
            <a:r>
              <a:rPr lang="en-GB" b="0" i="0">
                <a:solidFill>
                  <a:srgbClr val="212529"/>
                </a:solidFill>
                <a:effectLst/>
                <a:latin typeface="Open Sans" panose="020B0604020202020204" pitchFamily="34" charset="0"/>
              </a:rPr>
              <a:t>These are the </a:t>
            </a:r>
            <a:r>
              <a:rPr lang="en-GB" b="1" i="0">
                <a:solidFill>
                  <a:srgbClr val="212529"/>
                </a:solidFill>
                <a:effectLst/>
                <a:latin typeface="Open Sans" panose="020B0604020202020204" pitchFamily="34" charset="0"/>
              </a:rPr>
              <a:t>Vital Signs</a:t>
            </a:r>
            <a:r>
              <a:rPr lang="en-GB" b="0" i="0">
                <a:solidFill>
                  <a:srgbClr val="212529"/>
                </a:solidFill>
                <a:effectLst/>
                <a:latin typeface="Open Sans" panose="020B0604020202020204" pitchFamily="34" charset="0"/>
              </a:rPr>
              <a:t> we want to ensure children's happiness and health.</a:t>
            </a:r>
          </a:p>
          <a:p>
            <a:pPr algn="l"/>
            <a:r>
              <a:rPr lang="en-GB" b="1" i="0">
                <a:solidFill>
                  <a:srgbClr val="212529"/>
                </a:solidFill>
                <a:effectLst/>
                <a:latin typeface="Open Sans" panose="020B0604020202020204" pitchFamily="34" charset="0"/>
              </a:rPr>
              <a:t>We believe it is vital that children</a:t>
            </a:r>
            <a:r>
              <a:rPr lang="en-GB" b="0" i="0">
                <a:solidFill>
                  <a:srgbClr val="212529"/>
                </a:solidFill>
                <a:effectLst/>
                <a:latin typeface="Open Sans" panose="020B0604020202020204" pitchFamily="34" charset="0"/>
              </a:rPr>
              <a:t>:</a:t>
            </a:r>
          </a:p>
          <a:p>
            <a:pPr algn="l">
              <a:buFont typeface="Arial" panose="020B0604020202020204" pitchFamily="34" charset="0"/>
              <a:buChar char="•"/>
            </a:pPr>
            <a:r>
              <a:rPr lang="en-GB" b="0" i="0">
                <a:solidFill>
                  <a:srgbClr val="212529"/>
                </a:solidFill>
                <a:effectLst/>
                <a:latin typeface="Open Sans" panose="020B0604020202020204" pitchFamily="34" charset="0"/>
              </a:rPr>
              <a:t>Are resilient and able to learn</a:t>
            </a:r>
          </a:p>
          <a:p>
            <a:pPr algn="l">
              <a:buFont typeface="Arial" panose="020B0604020202020204" pitchFamily="34" charset="0"/>
              <a:buChar char="•"/>
            </a:pPr>
            <a:r>
              <a:rPr lang="en-GB" b="0" i="0">
                <a:solidFill>
                  <a:srgbClr val="212529"/>
                </a:solidFill>
                <a:effectLst/>
                <a:latin typeface="Open Sans" panose="020B0604020202020204" pitchFamily="34" charset="0"/>
              </a:rPr>
              <a:t>Build positive, long lasting relationships</a:t>
            </a:r>
          </a:p>
          <a:p>
            <a:pPr algn="l">
              <a:buFont typeface="Arial" panose="020B0604020202020204" pitchFamily="34" charset="0"/>
              <a:buChar char="•"/>
            </a:pPr>
            <a:r>
              <a:rPr lang="en-GB" b="0" i="0">
                <a:solidFill>
                  <a:srgbClr val="212529"/>
                </a:solidFill>
                <a:effectLst/>
                <a:latin typeface="Open Sans" panose="020B0604020202020204" pitchFamily="34" charset="0"/>
              </a:rPr>
              <a:t>Receive family-based care</a:t>
            </a:r>
          </a:p>
          <a:p>
            <a:pPr algn="l"/>
            <a:r>
              <a:rPr lang="en-GB" b="1" i="0">
                <a:solidFill>
                  <a:srgbClr val="212529"/>
                </a:solidFill>
                <a:effectLst/>
                <a:latin typeface="Open Sans" panose="020B0604020202020204" pitchFamily="34" charset="0"/>
              </a:rPr>
              <a:t>Outcome focused</a:t>
            </a:r>
            <a:br>
              <a:rPr lang="en-GB" b="0" i="0">
                <a:solidFill>
                  <a:srgbClr val="212529"/>
                </a:solidFill>
                <a:effectLst/>
                <a:latin typeface="Open Sans" panose="020B0604020202020204" pitchFamily="34" charset="0"/>
              </a:rPr>
            </a:br>
            <a:r>
              <a:rPr lang="en-GB" b="0" i="0">
                <a:solidFill>
                  <a:srgbClr val="212529"/>
                </a:solidFill>
                <a:effectLst/>
                <a:latin typeface="Open Sans" panose="020B0604020202020204" pitchFamily="34" charset="0"/>
              </a:rPr>
              <a:t>We do whatever it takes to achieve the best outcome for children, young people and families.</a:t>
            </a:r>
          </a:p>
          <a:p>
            <a:pPr algn="l"/>
            <a:r>
              <a:rPr lang="en-GB" b="1" i="0">
                <a:solidFill>
                  <a:srgbClr val="212529"/>
                </a:solidFill>
                <a:effectLst/>
                <a:latin typeface="Open Sans" panose="020B0604020202020204" pitchFamily="34" charset="0"/>
              </a:rPr>
              <a:t>Relationship based</a:t>
            </a:r>
            <a:br>
              <a:rPr lang="en-GB" b="0" i="0">
                <a:solidFill>
                  <a:srgbClr val="212529"/>
                </a:solidFill>
                <a:effectLst/>
                <a:latin typeface="Open Sans" panose="020B0604020202020204" pitchFamily="34" charset="0"/>
              </a:rPr>
            </a:br>
            <a:r>
              <a:rPr lang="en-GB" b="0" i="0">
                <a:solidFill>
                  <a:srgbClr val="212529"/>
                </a:solidFill>
                <a:effectLst/>
                <a:latin typeface="Open Sans" panose="020B0604020202020204" pitchFamily="34" charset="0"/>
              </a:rPr>
              <a:t>We work to build consistent and trusted relationship with children, young people and families.</a:t>
            </a:r>
          </a:p>
          <a:p>
            <a:pPr algn="l"/>
            <a:r>
              <a:rPr lang="en-GB" b="1" i="0">
                <a:solidFill>
                  <a:srgbClr val="212529"/>
                </a:solidFill>
                <a:effectLst/>
                <a:latin typeface="Open Sans" panose="020B0604020202020204" pitchFamily="34" charset="0"/>
              </a:rPr>
              <a:t>Strengths orientated</a:t>
            </a:r>
            <a:br>
              <a:rPr lang="en-GB" b="0" i="0">
                <a:solidFill>
                  <a:srgbClr val="212529"/>
                </a:solidFill>
                <a:effectLst/>
                <a:latin typeface="Open Sans" panose="020B0604020202020204" pitchFamily="34" charset="0"/>
              </a:rPr>
            </a:br>
            <a:r>
              <a:rPr lang="en-GB" b="0" i="0">
                <a:solidFill>
                  <a:srgbClr val="212529"/>
                </a:solidFill>
                <a:effectLst/>
                <a:latin typeface="Open Sans" panose="020B0604020202020204" pitchFamily="34" charset="0"/>
              </a:rPr>
              <a:t>We identify the strengths of children, young people and families and build on them to create positive change.</a:t>
            </a:r>
          </a:p>
          <a:p>
            <a:pPr algn="l"/>
            <a:r>
              <a:rPr lang="en-GB" b="1" i="0">
                <a:solidFill>
                  <a:srgbClr val="212529"/>
                </a:solidFill>
                <a:effectLst/>
                <a:latin typeface="Open Sans" panose="020B0604020202020204" pitchFamily="34" charset="0"/>
              </a:rPr>
              <a:t>Whole family</a:t>
            </a:r>
            <a:br>
              <a:rPr lang="en-GB" b="0" i="0">
                <a:solidFill>
                  <a:srgbClr val="212529"/>
                </a:solidFill>
                <a:effectLst/>
                <a:latin typeface="Open Sans" panose="020B0604020202020204" pitchFamily="34" charset="0"/>
              </a:rPr>
            </a:br>
            <a:r>
              <a:rPr lang="en-GB" b="0" i="0">
                <a:solidFill>
                  <a:srgbClr val="212529"/>
                </a:solidFill>
                <a:effectLst/>
                <a:latin typeface="Open Sans" panose="020B0604020202020204" pitchFamily="34" charset="0"/>
              </a:rPr>
              <a:t>We think about family, in the widest sense in all the work we do.</a:t>
            </a:r>
          </a:p>
          <a:p>
            <a:pPr algn="l"/>
            <a:r>
              <a:rPr lang="en-GB" b="1" i="0">
                <a:solidFill>
                  <a:srgbClr val="212529"/>
                </a:solidFill>
                <a:effectLst/>
                <a:latin typeface="Open Sans" panose="020B0604020202020204" pitchFamily="34" charset="0"/>
              </a:rPr>
              <a:t>Whole system</a:t>
            </a:r>
            <a:br>
              <a:rPr lang="en-GB" b="0" i="0">
                <a:solidFill>
                  <a:srgbClr val="212529"/>
                </a:solidFill>
                <a:effectLst/>
                <a:latin typeface="Open Sans" panose="020B0604020202020204" pitchFamily="34" charset="0"/>
              </a:rPr>
            </a:br>
            <a:r>
              <a:rPr lang="en-GB" b="0" i="0">
                <a:solidFill>
                  <a:srgbClr val="212529"/>
                </a:solidFill>
                <a:effectLst/>
                <a:latin typeface="Open Sans" panose="020B0604020202020204" pitchFamily="34" charset="0"/>
              </a:rPr>
              <a:t>We work in partnership to get the right support for children, young people and families regardless of organisational boundaries</a:t>
            </a:r>
          </a:p>
          <a:p>
            <a:endParaRPr lang="en-GB" b="1" u="none"/>
          </a:p>
          <a:p>
            <a:r>
              <a:rPr lang="en-GB"/>
              <a:t>Norfolk’s Children and Young People’s Strategic Alliance, which is made up of representatives from Children’s Services, health, police, education, family groups and the voluntary sector, has signed up to the vision, in the belief that everyone in our county has a role to play in making Norfolk the very best place to grow up. </a:t>
            </a:r>
          </a:p>
          <a:p>
            <a:r>
              <a:rPr lang="en-GB" b="1"/>
              <a:t>FLOURISH</a:t>
            </a:r>
            <a:r>
              <a:rPr lang="en-GB"/>
              <a:t> is based on eight fundamental principles, with each letter representing one of the core aspects of what is needed to have a happy and fulfilling childhood. </a:t>
            </a:r>
          </a:p>
          <a:p>
            <a:endParaRPr lang="en-GB"/>
          </a:p>
          <a:p>
            <a:r>
              <a:rPr lang="en-GB"/>
              <a:t> </a:t>
            </a:r>
            <a:r>
              <a:rPr lang="en-GB" b="1"/>
              <a:t>Family and friends </a:t>
            </a:r>
            <a:r>
              <a:rPr lang="en-GB"/>
              <a:t>- Children and young people are safe, connected and supported through positive relationships and networks </a:t>
            </a:r>
          </a:p>
          <a:p>
            <a:r>
              <a:rPr lang="en-GB"/>
              <a:t> </a:t>
            </a:r>
            <a:r>
              <a:rPr lang="en-GB" b="1"/>
              <a:t>Learning</a:t>
            </a:r>
            <a:r>
              <a:rPr lang="en-GB"/>
              <a:t> - Children and young people are achieving their full potential and developing skills which prepare them for life 2 </a:t>
            </a:r>
          </a:p>
          <a:p>
            <a:r>
              <a:rPr lang="en-GB"/>
              <a:t> </a:t>
            </a:r>
            <a:r>
              <a:rPr lang="en-GB" b="1"/>
              <a:t>Opportunity </a:t>
            </a:r>
            <a:r>
              <a:rPr lang="en-GB"/>
              <a:t>- Children and young people develop as well-rounded individuals through access to a wide range of opportunities which nurture their interests and talents </a:t>
            </a:r>
          </a:p>
          <a:p>
            <a:r>
              <a:rPr lang="en-GB"/>
              <a:t> </a:t>
            </a:r>
            <a:r>
              <a:rPr lang="en-GB" b="1"/>
              <a:t>Understood</a:t>
            </a:r>
            <a:r>
              <a:rPr lang="en-GB"/>
              <a:t> - Children and young people feel listened to, understood and part of decision-making processes </a:t>
            </a:r>
          </a:p>
          <a:p>
            <a:r>
              <a:rPr lang="en-GB"/>
              <a:t> </a:t>
            </a:r>
            <a:r>
              <a:rPr lang="en-GB" b="1"/>
              <a:t>Resilience</a:t>
            </a:r>
            <a:r>
              <a:rPr lang="en-GB"/>
              <a:t> - Children and young people have the confidence and skills to make their own decisions and take on life’s challenges </a:t>
            </a:r>
          </a:p>
          <a:p>
            <a:r>
              <a:rPr lang="en-GB"/>
              <a:t> </a:t>
            </a:r>
            <a:r>
              <a:rPr lang="en-GB" b="1"/>
              <a:t>Individual </a:t>
            </a:r>
            <a:r>
              <a:rPr lang="en-GB"/>
              <a:t>- Children and young people are respected as individuals, confident in their own identity and appreciate and value their own and others’ uniqueness  </a:t>
            </a:r>
            <a:r>
              <a:rPr lang="en-GB" b="1"/>
              <a:t>Safe and secure </a:t>
            </a:r>
            <a:r>
              <a:rPr lang="en-GB"/>
              <a:t>- Children and young people are supported to understand risk and make safe decisions by the actions that adults and children and young people themselves take to keep them safe and secure </a:t>
            </a:r>
          </a:p>
          <a:p>
            <a:r>
              <a:rPr lang="en-GB"/>
              <a:t> </a:t>
            </a:r>
            <a:r>
              <a:rPr lang="en-GB" b="1"/>
              <a:t>Healthy</a:t>
            </a:r>
            <a:r>
              <a:rPr lang="en-GB"/>
              <a:t> - Children and young people have the support, knowledge and opportunity to lead their happiest and healthiest lives. </a:t>
            </a:r>
          </a:p>
          <a:p>
            <a:endParaRPr lang="en-GB" b="1" u="none"/>
          </a:p>
          <a:p>
            <a:endParaRPr lang="en-GB" b="1" u="non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729437-FBE7-4667-9A33-7DCA2354551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0AC1F6A-2C45-479B-BCBB-BDEE8A97C89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16/10/2019</a:t>
            </a:r>
          </a:p>
        </p:txBody>
      </p:sp>
    </p:spTree>
    <p:extLst>
      <p:ext uri="{BB962C8B-B14F-4D97-AF65-F5344CB8AC3E}">
        <p14:creationId xmlns:p14="http://schemas.microsoft.com/office/powerpoint/2010/main" val="335511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17</a:t>
            </a:fld>
            <a:endParaRPr lang="en-GB"/>
          </a:p>
        </p:txBody>
      </p:sp>
    </p:spTree>
    <p:extLst>
      <p:ext uri="{BB962C8B-B14F-4D97-AF65-F5344CB8AC3E}">
        <p14:creationId xmlns:p14="http://schemas.microsoft.com/office/powerpoint/2010/main" val="75280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18</a:t>
            </a:fld>
            <a:endParaRPr lang="en-GB"/>
          </a:p>
        </p:txBody>
      </p:sp>
    </p:spTree>
    <p:extLst>
      <p:ext uri="{BB962C8B-B14F-4D97-AF65-F5344CB8AC3E}">
        <p14:creationId xmlns:p14="http://schemas.microsoft.com/office/powerpoint/2010/main" val="4084858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19</a:t>
            </a:fld>
            <a:endParaRPr lang="en-GB"/>
          </a:p>
        </p:txBody>
      </p:sp>
    </p:spTree>
    <p:extLst>
      <p:ext uri="{BB962C8B-B14F-4D97-AF65-F5344CB8AC3E}">
        <p14:creationId xmlns:p14="http://schemas.microsoft.com/office/powerpoint/2010/main" val="121637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20</a:t>
            </a:fld>
            <a:endParaRPr lang="en-GB"/>
          </a:p>
        </p:txBody>
      </p:sp>
    </p:spTree>
    <p:extLst>
      <p:ext uri="{BB962C8B-B14F-4D97-AF65-F5344CB8AC3E}">
        <p14:creationId xmlns:p14="http://schemas.microsoft.com/office/powerpoint/2010/main" val="3744971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21</a:t>
            </a:fld>
            <a:endParaRPr lang="en-GB"/>
          </a:p>
        </p:txBody>
      </p:sp>
    </p:spTree>
    <p:extLst>
      <p:ext uri="{BB962C8B-B14F-4D97-AF65-F5344CB8AC3E}">
        <p14:creationId xmlns:p14="http://schemas.microsoft.com/office/powerpoint/2010/main" val="4019496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22</a:t>
            </a:fld>
            <a:endParaRPr lang="en-GB"/>
          </a:p>
        </p:txBody>
      </p:sp>
    </p:spTree>
    <p:extLst>
      <p:ext uri="{BB962C8B-B14F-4D97-AF65-F5344CB8AC3E}">
        <p14:creationId xmlns:p14="http://schemas.microsoft.com/office/powerpoint/2010/main" val="709033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23</a:t>
            </a:fld>
            <a:endParaRPr lang="en-GB"/>
          </a:p>
        </p:txBody>
      </p:sp>
    </p:spTree>
    <p:extLst>
      <p:ext uri="{BB962C8B-B14F-4D97-AF65-F5344CB8AC3E}">
        <p14:creationId xmlns:p14="http://schemas.microsoft.com/office/powerpoint/2010/main" val="220403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a:t>
            </a:r>
          </a:p>
        </p:txBody>
      </p:sp>
      <p:sp>
        <p:nvSpPr>
          <p:cNvPr id="4" name="Slide Number Placeholder 3"/>
          <p:cNvSpPr>
            <a:spLocks noGrp="1"/>
          </p:cNvSpPr>
          <p:nvPr>
            <p:ph type="sldNum" sz="quarter" idx="5"/>
          </p:nvPr>
        </p:nvSpPr>
        <p:spPr/>
        <p:txBody>
          <a:bodyPr/>
          <a:lstStyle/>
          <a:p>
            <a:fld id="{1233CB80-BB06-463C-AC02-2E94C45AC80B}" type="slidenum">
              <a:rPr lang="en-GB" smtClean="0"/>
              <a:t>24</a:t>
            </a:fld>
            <a:endParaRPr lang="en-GB"/>
          </a:p>
        </p:txBody>
      </p:sp>
    </p:spTree>
    <p:extLst>
      <p:ext uri="{BB962C8B-B14F-4D97-AF65-F5344CB8AC3E}">
        <p14:creationId xmlns:p14="http://schemas.microsoft.com/office/powerpoint/2010/main" val="2750267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a:t>
            </a:r>
          </a:p>
        </p:txBody>
      </p:sp>
      <p:sp>
        <p:nvSpPr>
          <p:cNvPr id="4" name="Slide Number Placeholder 3"/>
          <p:cNvSpPr>
            <a:spLocks noGrp="1"/>
          </p:cNvSpPr>
          <p:nvPr>
            <p:ph type="sldNum" sz="quarter" idx="5"/>
          </p:nvPr>
        </p:nvSpPr>
        <p:spPr/>
        <p:txBody>
          <a:bodyPr/>
          <a:lstStyle/>
          <a:p>
            <a:fld id="{1233CB80-BB06-463C-AC02-2E94C45AC80B}" type="slidenum">
              <a:rPr lang="en-GB" smtClean="0"/>
              <a:t>25</a:t>
            </a:fld>
            <a:endParaRPr lang="en-GB"/>
          </a:p>
        </p:txBody>
      </p:sp>
    </p:spTree>
    <p:extLst>
      <p:ext uri="{BB962C8B-B14F-4D97-AF65-F5344CB8AC3E}">
        <p14:creationId xmlns:p14="http://schemas.microsoft.com/office/powerpoint/2010/main" val="256556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animate</a:t>
            </a:r>
          </a:p>
        </p:txBody>
      </p:sp>
      <p:sp>
        <p:nvSpPr>
          <p:cNvPr id="4" name="Slide Number Placeholder 3"/>
          <p:cNvSpPr>
            <a:spLocks noGrp="1"/>
          </p:cNvSpPr>
          <p:nvPr>
            <p:ph type="sldNum" sz="quarter" idx="5"/>
          </p:nvPr>
        </p:nvSpPr>
        <p:spPr/>
        <p:txBody>
          <a:bodyPr/>
          <a:lstStyle/>
          <a:p>
            <a:fld id="{1233CB80-BB06-463C-AC02-2E94C45AC80B}" type="slidenum">
              <a:rPr lang="en-GB" smtClean="0"/>
              <a:t>26</a:t>
            </a:fld>
            <a:endParaRPr lang="en-GB"/>
          </a:p>
        </p:txBody>
      </p:sp>
    </p:spTree>
    <p:extLst>
      <p:ext uri="{BB962C8B-B14F-4D97-AF65-F5344CB8AC3E}">
        <p14:creationId xmlns:p14="http://schemas.microsoft.com/office/powerpoint/2010/main" val="285472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MASTER SLIDE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be asking you to join in conversation throughout the session, so we will prompt you to turn your microphone back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In the chat place your thoughts, responses to (Specific warm up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Ask a question and engage with the response.  This helps people to know we value what they say.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You may need to direct newcomers to Teams how to find the chat bubble on the toolbar!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ASK everyone to post in the chat their name and school setting to enable us to gather the correct spelling for their Completion Certificate and to ensure we send it to the correct email contact.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FF788-0A54-4B10-9E42-720D3CBED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114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https://youtu.be/4FliySPyw_I</a:t>
            </a:r>
          </a:p>
        </p:txBody>
      </p:sp>
      <p:sp>
        <p:nvSpPr>
          <p:cNvPr id="4" name="Slide Number Placeholder 3"/>
          <p:cNvSpPr>
            <a:spLocks noGrp="1"/>
          </p:cNvSpPr>
          <p:nvPr>
            <p:ph type="sldNum" sz="quarter" idx="5"/>
          </p:nvPr>
        </p:nvSpPr>
        <p:spPr/>
        <p:txBody>
          <a:bodyPr/>
          <a:lstStyle/>
          <a:p>
            <a:fld id="{5DD9ECC9-8254-45A0-832D-15696DC04AC8}" type="slidenum">
              <a:rPr lang="en-GB" smtClean="0"/>
              <a:t>27</a:t>
            </a:fld>
            <a:endParaRPr lang="en-GB"/>
          </a:p>
        </p:txBody>
      </p:sp>
    </p:spTree>
    <p:extLst>
      <p:ext uri="{BB962C8B-B14F-4D97-AF65-F5344CB8AC3E}">
        <p14:creationId xmlns:p14="http://schemas.microsoft.com/office/powerpoint/2010/main" val="2521218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Master CPD Slide 6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Long  MS Form Link into the notes  INSERT the short link into the slide / chat!  (Less off putting!)  MAKE SURE you have your link from Anna.</a:t>
            </a:r>
            <a:endParaRPr kumimoji="0" lang="en-GB"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a:t>
            </a: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outcomes must be the same as Slide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FF788-0A54-4B10-9E42-720D3CBED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823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887974"/>
              </a:solidFill>
              <a:effectLst/>
              <a:uLnTx/>
              <a:uFillTx/>
              <a:latin typeface="Trebuchet MS" panose="020B0603020202020204"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FF788-0A54-4B10-9E42-720D3CBED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287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FF788-0A54-4B10-9E42-720D3CBED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769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Master CPD Slide 3 </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These must be the outcomes as advertised on SLA plus a </a:t>
            </a:r>
            <a:r>
              <a:rPr kumimoji="0" lang="en-GB" sz="1200" b="1" i="0" u="none" strike="noStrike" kern="1200" cap="none" spc="0" normalizeH="0" baseline="0" noProof="0" err="1">
                <a:ln>
                  <a:noFill/>
                </a:ln>
                <a:solidFill>
                  <a:prstClr val="black"/>
                </a:solidFill>
                <a:effectLst/>
                <a:uLnTx/>
                <a:uFillTx/>
                <a:latin typeface="Calibri" panose="020F0502020204030204"/>
                <a:ea typeface="+mn-ea"/>
                <a:cs typeface="+mn-cs"/>
              </a:rPr>
              <a:t>a</a:t>
            </a: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 maximum of 4 bullet points to summarise the session</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FF788-0A54-4B10-9E42-720D3CBED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654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FF788-0A54-4B10-9E42-720D3CBED62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051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journey to </a:t>
            </a:r>
            <a:r>
              <a:rPr lang="en-GB" dirty="0" err="1"/>
              <a:t>CoS.</a:t>
            </a:r>
            <a:r>
              <a:rPr lang="en-GB" dirty="0"/>
              <a:t> Context. Places of sanctuary in N</a:t>
            </a:r>
            <a:r>
              <a:rPr lang="en-GB" baseline="0" dirty="0"/>
              <a:t> – UEA, arts centre, Unitarian Chapel, bar, restaurant, Norfolk Knitters,</a:t>
            </a:r>
            <a:r>
              <a:rPr lang="en-GB" dirty="0"/>
              <a:t> Also open</a:t>
            </a:r>
            <a:r>
              <a:rPr lang="en-GB" baseline="0" dirty="0"/>
              <a:t> to Norfolk.</a:t>
            </a:r>
            <a:endParaRPr lang="en-GB" dirty="0"/>
          </a:p>
        </p:txBody>
      </p:sp>
      <p:sp>
        <p:nvSpPr>
          <p:cNvPr id="4" name="Slide Number Placeholder 3"/>
          <p:cNvSpPr>
            <a:spLocks noGrp="1"/>
          </p:cNvSpPr>
          <p:nvPr>
            <p:ph type="sldNum" sz="quarter" idx="10"/>
          </p:nvPr>
        </p:nvSpPr>
        <p:spPr/>
        <p:txBody>
          <a:bodyPr/>
          <a:lstStyle/>
          <a:p>
            <a:fld id="{79C0F063-DC92-409F-BA27-D7135B730DF5}" type="slidenum">
              <a:rPr lang="en-GB" smtClean="0"/>
              <a:t>8</a:t>
            </a:fld>
            <a:endParaRPr lang="en-GB"/>
          </a:p>
        </p:txBody>
      </p:sp>
    </p:spTree>
    <p:extLst>
      <p:ext uri="{BB962C8B-B14F-4D97-AF65-F5344CB8AC3E}">
        <p14:creationId xmlns:p14="http://schemas.microsoft.com/office/powerpoint/2010/main" val="79895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Third one inspiration</a:t>
            </a:r>
            <a:r>
              <a:rPr lang="en-GB" baseline="0" dirty="0"/>
              <a:t> for Norfolk Welcomes</a:t>
            </a:r>
            <a:endParaRPr lang="en-GB" dirty="0"/>
          </a:p>
        </p:txBody>
      </p:sp>
      <p:sp>
        <p:nvSpPr>
          <p:cNvPr id="4" name="Slide Number Placeholder 3"/>
          <p:cNvSpPr>
            <a:spLocks noGrp="1"/>
          </p:cNvSpPr>
          <p:nvPr>
            <p:ph type="sldNum" sz="quarter" idx="10"/>
          </p:nvPr>
        </p:nvSpPr>
        <p:spPr/>
        <p:txBody>
          <a:bodyPr/>
          <a:lstStyle/>
          <a:p>
            <a:fld id="{79C0F063-DC92-409F-BA27-D7135B730DF5}" type="slidenum">
              <a:rPr lang="en-GB" smtClean="0"/>
              <a:t>14</a:t>
            </a:fld>
            <a:endParaRPr lang="en-GB"/>
          </a:p>
        </p:txBody>
      </p:sp>
    </p:spTree>
    <p:extLst>
      <p:ext uri="{BB962C8B-B14F-4D97-AF65-F5344CB8AC3E}">
        <p14:creationId xmlns:p14="http://schemas.microsoft.com/office/powerpoint/2010/main" val="2224690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15</a:t>
            </a:fld>
            <a:endParaRPr lang="en-GB"/>
          </a:p>
        </p:txBody>
      </p:sp>
    </p:spTree>
    <p:extLst>
      <p:ext uri="{BB962C8B-B14F-4D97-AF65-F5344CB8AC3E}">
        <p14:creationId xmlns:p14="http://schemas.microsoft.com/office/powerpoint/2010/main" val="157950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Activity - </a:t>
            </a:r>
          </a:p>
        </p:txBody>
      </p:sp>
      <p:sp>
        <p:nvSpPr>
          <p:cNvPr id="4" name="Slide Number Placeholder 3"/>
          <p:cNvSpPr>
            <a:spLocks noGrp="1"/>
          </p:cNvSpPr>
          <p:nvPr>
            <p:ph type="sldNum" sz="quarter" idx="5"/>
          </p:nvPr>
        </p:nvSpPr>
        <p:spPr/>
        <p:txBody>
          <a:bodyPr/>
          <a:lstStyle/>
          <a:p>
            <a:fld id="{1233CB80-BB06-463C-AC02-2E94C45AC80B}" type="slidenum">
              <a:rPr lang="en-GB" smtClean="0"/>
              <a:t>16</a:t>
            </a:fld>
            <a:endParaRPr lang="en-GB"/>
          </a:p>
        </p:txBody>
      </p:sp>
    </p:spTree>
    <p:extLst>
      <p:ext uri="{BB962C8B-B14F-4D97-AF65-F5344CB8AC3E}">
        <p14:creationId xmlns:p14="http://schemas.microsoft.com/office/powerpoint/2010/main" val="2772954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57E09A6-7F48-4BCD-9B11-30B695B6F87C}" type="datetimeFigureOut">
              <a:rPr lang="en-GB" smtClean="0"/>
              <a:t>29/06/2022</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33096DB-713F-491C-9E0D-AB7141C1514D}"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25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E09A6-7F48-4BCD-9B11-30B695B6F87C}"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408507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E09A6-7F48-4BCD-9B11-30B695B6F87C}"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228470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19CDA1E-DAA7-4AFE-8BC5-0CBCE2065CFA}"/>
              </a:ext>
            </a:extLst>
          </p:cNvPr>
          <p:cNvSpPr>
            <a:spLocks noGrp="1"/>
          </p:cNvSpPr>
          <p:nvPr>
            <p:ph type="pic" sz="quarter" idx="10"/>
          </p:nvPr>
        </p:nvSpPr>
        <p:spPr>
          <a:xfrm>
            <a:off x="5732323" y="-1458460"/>
            <a:ext cx="7471593" cy="7543574"/>
          </a:xfrm>
          <a:prstGeom prst="ellipse">
            <a:avLst/>
          </a:prstGeom>
        </p:spPr>
        <p:txBody>
          <a:bodyPr/>
          <a:lstStyle/>
          <a:p>
            <a:endParaRPr lang="en-US"/>
          </a:p>
        </p:txBody>
      </p:sp>
    </p:spTree>
    <p:extLst>
      <p:ext uri="{BB962C8B-B14F-4D97-AF65-F5344CB8AC3E}">
        <p14:creationId xmlns:p14="http://schemas.microsoft.com/office/powerpoint/2010/main" val="3631043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D2A5A"/>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2B01F2-4660-6842-AADA-25706914EFB4}"/>
              </a:ext>
            </a:extLst>
          </p:cNvPr>
          <p:cNvSpPr txBox="1"/>
          <p:nvPr userDrawn="1"/>
        </p:nvSpPr>
        <p:spPr>
          <a:xfrm>
            <a:off x="616959" y="572549"/>
            <a:ext cx="5057795" cy="3139321"/>
          </a:xfrm>
          <a:prstGeom prst="rect">
            <a:avLst/>
          </a:prstGeom>
          <a:noFill/>
        </p:spPr>
        <p:txBody>
          <a:bodyPr wrap="square" rtlCol="0">
            <a:normAutofit/>
          </a:bodyPr>
          <a:lstStyle/>
          <a:p>
            <a:endParaRPr lang="en-US"/>
          </a:p>
        </p:txBody>
      </p:sp>
      <p:sp>
        <p:nvSpPr>
          <p:cNvPr id="4" name="Title Placeholder 1">
            <a:extLst>
              <a:ext uri="{FF2B5EF4-FFF2-40B4-BE49-F238E27FC236}">
                <a16:creationId xmlns:a16="http://schemas.microsoft.com/office/drawing/2014/main" id="{DE5B43DA-4C27-C24C-B28C-259AF2185C05}"/>
              </a:ext>
            </a:extLst>
          </p:cNvPr>
          <p:cNvSpPr>
            <a:spLocks noGrp="1"/>
          </p:cNvSpPr>
          <p:nvPr>
            <p:ph type="title" hasCustomPrompt="1"/>
          </p:nvPr>
        </p:nvSpPr>
        <p:spPr>
          <a:xfrm>
            <a:off x="616959" y="750493"/>
            <a:ext cx="5182708" cy="2378110"/>
          </a:xfrm>
          <a:prstGeom prst="rect">
            <a:avLst/>
          </a:prstGeom>
        </p:spPr>
        <p:txBody>
          <a:bodyPr vert="horz" lIns="91440" tIns="45720" rIns="91440" bIns="45720" rtlCol="0" anchor="ctr">
            <a:normAutofit/>
          </a:bodyPr>
          <a:lstStyle>
            <a:lvl1pPr>
              <a:defRPr sz="6000" b="1" i="0" baseline="0">
                <a:solidFill>
                  <a:schemeClr val="bg1"/>
                </a:solidFill>
                <a:latin typeface="Arial" panose="020B0604020202020204" pitchFamily="34" charset="0"/>
              </a:defRPr>
            </a:lvl1pPr>
          </a:lstStyle>
          <a:p>
            <a:r>
              <a:rPr lang="en-US"/>
              <a:t>Main title here</a:t>
            </a:r>
          </a:p>
        </p:txBody>
      </p:sp>
      <p:sp>
        <p:nvSpPr>
          <p:cNvPr id="5" name="Text Placeholder 6">
            <a:extLst>
              <a:ext uri="{FF2B5EF4-FFF2-40B4-BE49-F238E27FC236}">
                <a16:creationId xmlns:a16="http://schemas.microsoft.com/office/drawing/2014/main" id="{77F0D6D6-5918-F349-B8B3-FE16E45BCFF5}"/>
              </a:ext>
            </a:extLst>
          </p:cNvPr>
          <p:cNvSpPr>
            <a:spLocks noGrp="1"/>
          </p:cNvSpPr>
          <p:nvPr>
            <p:ph type="body" sz="quarter" idx="10" hasCustomPrompt="1"/>
          </p:nvPr>
        </p:nvSpPr>
        <p:spPr>
          <a:xfrm>
            <a:off x="616959" y="3394604"/>
            <a:ext cx="5218227" cy="2260600"/>
          </a:xfrm>
        </p:spPr>
        <p:txBody>
          <a:bodyPr/>
          <a:lstStyle>
            <a:lvl1pPr marL="0" indent="0">
              <a:buNone/>
              <a:defRPr b="1" i="0" baseline="0">
                <a:solidFill>
                  <a:schemeClr val="bg1"/>
                </a:solidFill>
                <a:latin typeface="Arial" panose="020B0604020202020204" pitchFamily="34" charset="0"/>
                <a:cs typeface="Arial" panose="020B0604020202020204" pitchFamily="34" charset="0"/>
              </a:defRPr>
            </a:lvl1pPr>
            <a:lvl2pPr marL="457200" indent="0">
              <a:buNone/>
              <a:defRPr/>
            </a:lvl2pPr>
          </a:lstStyle>
          <a:p>
            <a:pPr lvl="0"/>
            <a:r>
              <a:rPr lang="en-US"/>
              <a:t>Sub title here</a:t>
            </a:r>
          </a:p>
        </p:txBody>
      </p:sp>
      <p:sp>
        <p:nvSpPr>
          <p:cNvPr id="6" name="Picture Placeholder 25">
            <a:extLst>
              <a:ext uri="{FF2B5EF4-FFF2-40B4-BE49-F238E27FC236}">
                <a16:creationId xmlns:a16="http://schemas.microsoft.com/office/drawing/2014/main" id="{E4A23AF9-77FC-9F4E-B60B-3A5A951BD743}"/>
              </a:ext>
            </a:extLst>
          </p:cNvPr>
          <p:cNvSpPr>
            <a:spLocks noGrp="1"/>
          </p:cNvSpPr>
          <p:nvPr>
            <p:ph type="pic" sz="quarter" idx="4294967295"/>
          </p:nvPr>
        </p:nvSpPr>
        <p:spPr>
          <a:xfrm>
            <a:off x="5960099" y="-1498173"/>
            <a:ext cx="6809836" cy="6875442"/>
          </a:xfrm>
          <a:prstGeom prst="ellipse">
            <a:avLst/>
          </a:prstGeom>
          <a:solidFill>
            <a:schemeClr val="bg1">
              <a:lumMod val="65000"/>
            </a:schemeClr>
          </a:solidFill>
          <a:effectLst>
            <a:outerShdw dist="355600" dir="4080000" algn="tl" rotWithShape="0">
              <a:prstClr val="black">
                <a:alpha val="6000"/>
              </a:prstClr>
            </a:outerShdw>
          </a:effectLst>
        </p:spPr>
      </p:sp>
    </p:spTree>
    <p:extLst>
      <p:ext uri="{BB962C8B-B14F-4D97-AF65-F5344CB8AC3E}">
        <p14:creationId xmlns:p14="http://schemas.microsoft.com/office/powerpoint/2010/main" val="2113884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D2E5D55-1B91-D044-80D6-EE3FAA65C505}"/>
              </a:ext>
            </a:extLst>
          </p:cNvPr>
          <p:cNvSpPr/>
          <p:nvPr userDrawn="1"/>
        </p:nvSpPr>
        <p:spPr>
          <a:xfrm>
            <a:off x="0" y="0"/>
            <a:ext cx="12192000" cy="118437"/>
          </a:xfrm>
          <a:prstGeom prst="rect">
            <a:avLst/>
          </a:prstGeom>
          <a:solidFill>
            <a:srgbClr val="98BF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21FE4F5-9709-7B41-84FB-95794EE95134}"/>
              </a:ext>
              <a:ext uri="{C183D7F6-B498-43B3-948B-1728B52AA6E4}">
                <adec:decorative xmlns:adec="http://schemas.microsoft.com/office/drawing/2017/decorative" val="1"/>
              </a:ext>
            </a:extLst>
          </p:cNvPr>
          <p:cNvSpPr/>
          <p:nvPr userDrawn="1"/>
        </p:nvSpPr>
        <p:spPr>
          <a:xfrm>
            <a:off x="4185434" y="5646045"/>
            <a:ext cx="4594279" cy="4594279"/>
          </a:xfrm>
          <a:prstGeom prst="ellipse">
            <a:avLst/>
          </a:prstGeom>
          <a:solidFill>
            <a:srgbClr val="97BF0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3" name="Text Placeholder 2">
            <a:extLst>
              <a:ext uri="{FF2B5EF4-FFF2-40B4-BE49-F238E27FC236}">
                <a16:creationId xmlns:a16="http://schemas.microsoft.com/office/drawing/2014/main" id="{7530E1FD-65CF-1440-AC9D-4AABA2614914}"/>
              </a:ext>
            </a:extLst>
          </p:cNvPr>
          <p:cNvSpPr>
            <a:spLocks noGrp="1"/>
          </p:cNvSpPr>
          <p:nvPr>
            <p:ph type="body" sz="quarter" idx="10" hasCustomPrompt="1"/>
          </p:nvPr>
        </p:nvSpPr>
        <p:spPr>
          <a:xfrm>
            <a:off x="593196" y="584729"/>
            <a:ext cx="10312400" cy="998537"/>
          </a:xfrm>
        </p:spPr>
        <p:txBody>
          <a:bodyPr>
            <a:normAutofit/>
          </a:bodyPr>
          <a:lstStyle>
            <a:lvl1pPr marL="0" indent="0">
              <a:buNone/>
              <a:defRPr sz="4000" b="1" i="0">
                <a:solidFill>
                  <a:srgbClr val="1D2A5A"/>
                </a:solidFill>
                <a:latin typeface="Arial" panose="020B0604020202020204" pitchFamily="34" charset="0"/>
                <a:cs typeface="Arial" panose="020B0604020202020204" pitchFamily="34" charset="0"/>
              </a:defRPr>
            </a:lvl1pPr>
          </a:lstStyle>
          <a:p>
            <a:pPr lvl="0"/>
            <a:r>
              <a:rPr lang="en-US"/>
              <a:t>Main title goes here</a:t>
            </a:r>
          </a:p>
        </p:txBody>
      </p:sp>
      <p:sp>
        <p:nvSpPr>
          <p:cNvPr id="5" name="Text Placeholder 4">
            <a:extLst>
              <a:ext uri="{FF2B5EF4-FFF2-40B4-BE49-F238E27FC236}">
                <a16:creationId xmlns:a16="http://schemas.microsoft.com/office/drawing/2014/main" id="{36D2143F-5CE3-4642-8181-76EE5B1D0C67}"/>
              </a:ext>
            </a:extLst>
          </p:cNvPr>
          <p:cNvSpPr>
            <a:spLocks noGrp="1"/>
          </p:cNvSpPr>
          <p:nvPr>
            <p:ph type="body" sz="quarter" idx="11" hasCustomPrompt="1"/>
          </p:nvPr>
        </p:nvSpPr>
        <p:spPr>
          <a:xfrm>
            <a:off x="593725" y="1651000"/>
            <a:ext cx="10312400" cy="3581400"/>
          </a:xfrm>
        </p:spPr>
        <p:txBody>
          <a:bodyPr>
            <a:normAutofit/>
          </a:bodyPr>
          <a:lstStyle>
            <a:lvl1pPr marL="0" indent="0">
              <a:buNone/>
              <a:defRPr sz="2000">
                <a:solidFill>
                  <a:srgbClr val="1D2A5A"/>
                </a:solidFill>
                <a:latin typeface="Arial" panose="020B0604020202020204" pitchFamily="34" charset="0"/>
                <a:cs typeface="Arial" panose="020B0604020202020204" pitchFamily="34" charset="0"/>
              </a:defRPr>
            </a:lvl1pPr>
            <a:lvl2pPr marL="457200" indent="0">
              <a:buNone/>
              <a:defRPr>
                <a:solidFill>
                  <a:srgbClr val="1D2A5A"/>
                </a:solidFill>
                <a:latin typeface="Arial" panose="020B0604020202020204" pitchFamily="34" charset="0"/>
                <a:cs typeface="Arial" panose="020B0604020202020204" pitchFamily="34" charset="0"/>
              </a:defRPr>
            </a:lvl2pPr>
          </a:lstStyle>
          <a:p>
            <a:pPr lvl="0"/>
            <a:r>
              <a:rPr lang="en-US"/>
              <a:t>Second level</a:t>
            </a:r>
          </a:p>
        </p:txBody>
      </p:sp>
    </p:spTree>
    <p:extLst>
      <p:ext uri="{BB962C8B-B14F-4D97-AF65-F5344CB8AC3E}">
        <p14:creationId xmlns:p14="http://schemas.microsoft.com/office/powerpoint/2010/main" val="122511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E09A6-7F48-4BCD-9B11-30B695B6F87C}"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2785277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E09A6-7F48-4BCD-9B11-30B695B6F87C}" type="datetimeFigureOut">
              <a:rPr lang="en-GB" smtClean="0"/>
              <a:t>29/06/2022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3096DB-713F-491C-9E0D-AB7141C1514D}"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456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7E09A6-7F48-4BCD-9B11-30B695B6F87C}"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206222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7E09A6-7F48-4BCD-9B11-30B695B6F87C}" type="datetimeFigureOut">
              <a:rPr lang="en-GB" smtClean="0"/>
              <a:t>29/06/2022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411217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7E09A6-7F48-4BCD-9B11-30B695B6F87C}" type="datetimeFigureOut">
              <a:rPr lang="en-GB" smtClean="0"/>
              <a:t>29/06/2022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30132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E09A6-7F48-4BCD-9B11-30B695B6F87C}" type="datetimeFigureOut">
              <a:rPr lang="en-GB" smtClean="0"/>
              <a:t>29/06/2022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1522114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7E09A6-7F48-4BCD-9B11-30B695B6F87C}"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3607858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7E09A6-7F48-4BCD-9B11-30B695B6F87C}" type="datetimeFigureOut">
              <a:rPr lang="en-GB" smtClean="0"/>
              <a:t>29/06/2022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3096DB-713F-491C-9E0D-AB7141C1514D}" type="slidenum">
              <a:rPr lang="en-GB" smtClean="0"/>
              <a:t>‹#›</a:t>
            </a:fld>
            <a:endParaRPr lang="en-GB"/>
          </a:p>
        </p:txBody>
      </p:sp>
    </p:spTree>
    <p:extLst>
      <p:ext uri="{BB962C8B-B14F-4D97-AF65-F5344CB8AC3E}">
        <p14:creationId xmlns:p14="http://schemas.microsoft.com/office/powerpoint/2010/main" val="106969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57E09A6-7F48-4BCD-9B11-30B695B6F87C}" type="datetimeFigureOut">
              <a:rPr lang="en-GB" smtClean="0"/>
              <a:t>29/06/2022</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33096DB-713F-491C-9E0D-AB7141C1514D}" type="slidenum">
              <a:rPr lang="en-GB" smtClean="0"/>
              <a:t>‹#›</a:t>
            </a:fld>
            <a:endParaRPr lang="en-GB"/>
          </a:p>
        </p:txBody>
      </p:sp>
    </p:spTree>
    <p:extLst>
      <p:ext uri="{BB962C8B-B14F-4D97-AF65-F5344CB8AC3E}">
        <p14:creationId xmlns:p14="http://schemas.microsoft.com/office/powerpoint/2010/main" val="2813922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013085"/>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8D2AC4-8874-294A-81A8-A92A267D17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5C8A-B834-2743-9BA7-8B50715BD1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52092-03A2-2744-BAAF-8B7A44C48D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2D72-375A-5A48-BF08-9E2B576A4A5D}" type="datetimeFigureOut">
              <a:rPr lang="en-US" smtClean="0"/>
              <a:t>6/29/2022</a:t>
            </a:fld>
            <a:endParaRPr lang="en-US"/>
          </a:p>
        </p:txBody>
      </p:sp>
      <p:sp>
        <p:nvSpPr>
          <p:cNvPr id="5" name="Footer Placeholder 4">
            <a:extLst>
              <a:ext uri="{FF2B5EF4-FFF2-40B4-BE49-F238E27FC236}">
                <a16:creationId xmlns:a16="http://schemas.microsoft.com/office/drawing/2014/main" id="{2DA75FFA-9F8E-2F4A-A75D-F9CECBF05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8E9A8B-1FD2-C84A-A4D5-8B8864C373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E78A3-F829-E742-866A-540630A223CF}" type="slidenum">
              <a:rPr lang="en-US" smtClean="0"/>
              <a:t>‹#›</a:t>
            </a:fld>
            <a:endParaRPr lang="en-US"/>
          </a:p>
        </p:txBody>
      </p:sp>
      <p:sp>
        <p:nvSpPr>
          <p:cNvPr id="7" name="Oval 6">
            <a:extLst>
              <a:ext uri="{FF2B5EF4-FFF2-40B4-BE49-F238E27FC236}">
                <a16:creationId xmlns:a16="http://schemas.microsoft.com/office/drawing/2014/main" id="{F79A6959-6324-174B-9B39-E5D16F3B24E4}"/>
              </a:ext>
              <a:ext uri="{C183D7F6-B498-43B3-948B-1728B52AA6E4}">
                <adec:decorative xmlns:adec="http://schemas.microsoft.com/office/drawing/2017/decorative" val="1"/>
              </a:ext>
            </a:extLst>
          </p:cNvPr>
          <p:cNvSpPr/>
          <p:nvPr userDrawn="1"/>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Oval 7">
            <a:extLst>
              <a:ext uri="{FF2B5EF4-FFF2-40B4-BE49-F238E27FC236}">
                <a16:creationId xmlns:a16="http://schemas.microsoft.com/office/drawing/2014/main" id="{B1D2CA3D-87D4-B74C-A7BD-1646D1F760E2}"/>
              </a:ext>
              <a:ext uri="{C183D7F6-B498-43B3-948B-1728B52AA6E4}">
                <adec:decorative xmlns:adec="http://schemas.microsoft.com/office/drawing/2017/decorative" val="1"/>
              </a:ext>
            </a:extLst>
          </p:cNvPr>
          <p:cNvSpPr/>
          <p:nvPr userDrawn="1"/>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a:extLst>
              <a:ext uri="{FF2B5EF4-FFF2-40B4-BE49-F238E27FC236}">
                <a16:creationId xmlns:a16="http://schemas.microsoft.com/office/drawing/2014/main" id="{D650897C-237F-AA43-A7C1-469A0463B91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24909" y="5906224"/>
            <a:ext cx="1784742" cy="555130"/>
          </a:xfrm>
          <a:prstGeom prst="rect">
            <a:avLst/>
          </a:prstGeom>
        </p:spPr>
      </p:pic>
    </p:spTree>
    <p:extLst>
      <p:ext uri="{BB962C8B-B14F-4D97-AF65-F5344CB8AC3E}">
        <p14:creationId xmlns:p14="http://schemas.microsoft.com/office/powerpoint/2010/main" val="723243983"/>
      </p:ext>
    </p:extLst>
  </p:cSld>
  <p:clrMap bg1="lt1" tx1="dk1" bg2="lt2" tx2="dk2" accent1="accent1" accent2="accent2" accent3="accent3" accent4="accent4" accent5="accent5" accent6="accent6" hlink="hlink" folHlink="folHlink"/>
  <p:sldLayoutIdLst>
    <p:sldLayoutId id="2147483681"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4.jpeg"/><Relationship Id="rId3" Type="http://schemas.openxmlformats.org/officeDocument/2006/relationships/diagramLayout" Target="../diagrams/layout2.xml"/><Relationship Id="rId21" Type="http://schemas.openxmlformats.org/officeDocument/2006/relationships/image" Target="../media/image29.png"/><Relationship Id="rId7" Type="http://schemas.openxmlformats.org/officeDocument/2006/relationships/image" Target="../media/image16.gif"/><Relationship Id="rId12" Type="http://schemas.openxmlformats.org/officeDocument/2006/relationships/image" Target="../media/image21.png"/><Relationship Id="rId17" Type="http://schemas.openxmlformats.org/officeDocument/2006/relationships/image" Target="../media/image26.jpeg"/><Relationship Id="rId25" Type="http://schemas.openxmlformats.org/officeDocument/2006/relationships/image" Target="../media/image33.png"/><Relationship Id="rId2" Type="http://schemas.openxmlformats.org/officeDocument/2006/relationships/diagramData" Target="../diagrams/data2.xml"/><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1.xml"/><Relationship Id="rId6" Type="http://schemas.microsoft.com/office/2007/relationships/diagramDrawing" Target="../diagrams/drawing2.xml"/><Relationship Id="rId11" Type="http://schemas.openxmlformats.org/officeDocument/2006/relationships/image" Target="../media/image20.png"/><Relationship Id="rId24" Type="http://schemas.openxmlformats.org/officeDocument/2006/relationships/image" Target="../media/image32.jpeg"/><Relationship Id="rId5" Type="http://schemas.openxmlformats.org/officeDocument/2006/relationships/diagramColors" Target="../diagrams/colors2.xml"/><Relationship Id="rId15" Type="http://schemas.openxmlformats.org/officeDocument/2006/relationships/image" Target="../media/image24.png"/><Relationship Id="rId23" Type="http://schemas.openxmlformats.org/officeDocument/2006/relationships/image" Target="../media/image31.gif"/><Relationship Id="rId10" Type="http://schemas.openxmlformats.org/officeDocument/2006/relationships/image" Target="../media/image19.png"/><Relationship Id="rId19" Type="http://schemas.openxmlformats.org/officeDocument/2006/relationships/image" Target="../media/image7.jpg"/><Relationship Id="rId4" Type="http://schemas.openxmlformats.org/officeDocument/2006/relationships/diagramQuickStyle" Target="../diagrams/quickStyle2.xml"/><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0.gi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https://www.youtube.com/embed/4FliySPyw_I?feature=oembed" TargetMode="Externa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hyperlink" Target="https://www.norfolksos.co.uk/a-day-of-welcome-202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39.jp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mailto:info@norfolksos.co.uk"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BF0D"/>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0269D058-47D1-46E3-ABA4-923651BFC397}"/>
              </a:ext>
            </a:extLst>
          </p:cNvPr>
          <p:cNvSpPr txBox="1"/>
          <p:nvPr/>
        </p:nvSpPr>
        <p:spPr>
          <a:xfrm>
            <a:off x="290198" y="304431"/>
            <a:ext cx="5057795" cy="3139321"/>
          </a:xfrm>
          <a:prstGeom prst="rect">
            <a:avLst/>
          </a:prstGeom>
          <a:noFill/>
        </p:spPr>
        <p:txBody>
          <a:bodyPr wrap="square"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School of Sanctuary – Information Session</a:t>
            </a:r>
          </a:p>
        </p:txBody>
      </p:sp>
      <p:sp>
        <p:nvSpPr>
          <p:cNvPr id="18" name="Oval 17">
            <a:extLst>
              <a:ext uri="{FF2B5EF4-FFF2-40B4-BE49-F238E27FC236}">
                <a16:creationId xmlns:a16="http://schemas.microsoft.com/office/drawing/2014/main" id="{2B495899-D08A-47C8-BC81-403D271953F8}"/>
              </a:ext>
            </a:extLst>
          </p:cNvPr>
          <p:cNvSpPr/>
          <p:nvPr/>
        </p:nvSpPr>
        <p:spPr>
          <a:xfrm>
            <a:off x="-314497" y="5281202"/>
            <a:ext cx="3351716" cy="3351716"/>
          </a:xfrm>
          <a:prstGeom prst="ellipse">
            <a:avLst/>
          </a:prstGeom>
          <a:solidFill>
            <a:schemeClr val="tx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388661E0-B54D-44EB-95C3-BB1439DB4A94}"/>
              </a:ext>
            </a:extLst>
          </p:cNvPr>
          <p:cNvSpPr/>
          <p:nvPr/>
        </p:nvSpPr>
        <p:spPr>
          <a:xfrm>
            <a:off x="-529126" y="5281202"/>
            <a:ext cx="3351716" cy="33517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pic>
        <p:nvPicPr>
          <p:cNvPr id="20" name="Picture 19">
            <a:extLst>
              <a:ext uri="{FF2B5EF4-FFF2-40B4-BE49-F238E27FC236}">
                <a16:creationId xmlns:a16="http://schemas.microsoft.com/office/drawing/2014/main" id="{4AC96B68-FE79-496A-B3E1-4C83A8358BDB}"/>
              </a:ext>
            </a:extLst>
          </p:cNvPr>
          <p:cNvPicPr>
            <a:picLocks noChangeAspect="1"/>
          </p:cNvPicPr>
          <p:nvPr/>
        </p:nvPicPr>
        <p:blipFill>
          <a:blip r:embed="rId3"/>
          <a:stretch>
            <a:fillRect/>
          </a:stretch>
        </p:blipFill>
        <p:spPr>
          <a:xfrm>
            <a:off x="324909" y="5906224"/>
            <a:ext cx="1784742" cy="555130"/>
          </a:xfrm>
          <a:prstGeom prst="rect">
            <a:avLst/>
          </a:prstGeom>
        </p:spPr>
      </p:pic>
      <p:sp>
        <p:nvSpPr>
          <p:cNvPr id="2" name="Rectangle 1">
            <a:extLst>
              <a:ext uri="{FF2B5EF4-FFF2-40B4-BE49-F238E27FC236}">
                <a16:creationId xmlns:a16="http://schemas.microsoft.com/office/drawing/2014/main" id="{D0FF4F71-25A5-45AA-8590-B8C0096D74C9}"/>
              </a:ext>
            </a:extLst>
          </p:cNvPr>
          <p:cNvSpPr/>
          <p:nvPr/>
        </p:nvSpPr>
        <p:spPr>
          <a:xfrm>
            <a:off x="8107927" y="5055879"/>
            <a:ext cx="6096000" cy="175432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a:ln>
                  <a:noFill/>
                </a:ln>
                <a:solidFill>
                  <a:prstClr val="white"/>
                </a:solidFill>
                <a:effectLst/>
                <a:uLnTx/>
                <a:uFillTx/>
                <a:latin typeface="Calibri" panose="020F0502020204030204"/>
                <a:ea typeface="+mn-ea"/>
                <a:cs typeface="+mn-cs"/>
              </a:rPr>
              <a:t>Follow us on @SchoolCic</a:t>
            </a:r>
          </a:p>
        </p:txBody>
      </p:sp>
      <p:pic>
        <p:nvPicPr>
          <p:cNvPr id="4" name="Picture 3">
            <a:extLst>
              <a:ext uri="{FF2B5EF4-FFF2-40B4-BE49-F238E27FC236}">
                <a16:creationId xmlns:a16="http://schemas.microsoft.com/office/drawing/2014/main" id="{EFD8B263-ABB2-445E-9919-A9752486E2C0}"/>
              </a:ext>
            </a:extLst>
          </p:cNvPr>
          <p:cNvPicPr>
            <a:picLocks noChangeAspect="1"/>
          </p:cNvPicPr>
          <p:nvPr/>
        </p:nvPicPr>
        <p:blipFill>
          <a:blip r:embed="rId4"/>
          <a:stretch>
            <a:fillRect/>
          </a:stretch>
        </p:blipFill>
        <p:spPr>
          <a:xfrm>
            <a:off x="6388570" y="5309826"/>
            <a:ext cx="1432684" cy="1249788"/>
          </a:xfrm>
          <a:prstGeom prst="rect">
            <a:avLst/>
          </a:prstGeom>
        </p:spPr>
      </p:pic>
      <p:pic>
        <p:nvPicPr>
          <p:cNvPr id="6" name="Picture 5">
            <a:extLst>
              <a:ext uri="{FF2B5EF4-FFF2-40B4-BE49-F238E27FC236}">
                <a16:creationId xmlns:a16="http://schemas.microsoft.com/office/drawing/2014/main" id="{6F7014C9-5A52-4CB9-BD7D-D199F2899F23}"/>
              </a:ext>
            </a:extLst>
          </p:cNvPr>
          <p:cNvPicPr>
            <a:picLocks noChangeAspect="1"/>
          </p:cNvPicPr>
          <p:nvPr/>
        </p:nvPicPr>
        <p:blipFill rotWithShape="1">
          <a:blip r:embed="rId5"/>
          <a:srcRect l="33616" t="32465" r="17826" b="13878"/>
          <a:stretch/>
        </p:blipFill>
        <p:spPr>
          <a:xfrm>
            <a:off x="2822589" y="2787501"/>
            <a:ext cx="2749535" cy="1709035"/>
          </a:xfrm>
          <a:prstGeom prst="rect">
            <a:avLst/>
          </a:prstGeom>
        </p:spPr>
      </p:pic>
      <p:pic>
        <p:nvPicPr>
          <p:cNvPr id="8" name="Picture 7">
            <a:extLst>
              <a:ext uri="{FF2B5EF4-FFF2-40B4-BE49-F238E27FC236}">
                <a16:creationId xmlns:a16="http://schemas.microsoft.com/office/drawing/2014/main" id="{74222C80-9242-4879-9876-C29908120BF4}"/>
              </a:ext>
            </a:extLst>
          </p:cNvPr>
          <p:cNvPicPr>
            <a:picLocks noChangeAspect="1"/>
          </p:cNvPicPr>
          <p:nvPr/>
        </p:nvPicPr>
        <p:blipFill rotWithShape="1">
          <a:blip r:embed="rId6"/>
          <a:srcRect l="26672" t="35942" r="26956" b="42591"/>
          <a:stretch/>
        </p:blipFill>
        <p:spPr>
          <a:xfrm>
            <a:off x="2630164" y="4638640"/>
            <a:ext cx="3381852" cy="880625"/>
          </a:xfrm>
          <a:prstGeom prst="rect">
            <a:avLst/>
          </a:prstGeom>
        </p:spPr>
      </p:pic>
      <p:sp>
        <p:nvSpPr>
          <p:cNvPr id="10" name="Picture Placeholder 9">
            <a:extLst>
              <a:ext uri="{FF2B5EF4-FFF2-40B4-BE49-F238E27FC236}">
                <a16:creationId xmlns:a16="http://schemas.microsoft.com/office/drawing/2014/main" id="{3E685044-988B-49D2-9A91-2D29C3DE2841}"/>
              </a:ext>
            </a:extLst>
          </p:cNvPr>
          <p:cNvSpPr>
            <a:spLocks noGrp="1"/>
          </p:cNvSpPr>
          <p:nvPr>
            <p:ph type="pic" sz="quarter" idx="10"/>
          </p:nvPr>
        </p:nvSpPr>
        <p:spPr>
          <a:xfrm>
            <a:off x="5355407" y="-2975986"/>
            <a:ext cx="7471593" cy="7543574"/>
          </a:xfrm>
          <a:solidFill>
            <a:srgbClr val="FFFFFF"/>
          </a:solidFill>
        </p:spPr>
      </p:sp>
      <p:pic>
        <p:nvPicPr>
          <p:cNvPr id="7" name="Picture 6" descr="Text&#10;&#10;Description automatically generated">
            <a:extLst>
              <a:ext uri="{FF2B5EF4-FFF2-40B4-BE49-F238E27FC236}">
                <a16:creationId xmlns:a16="http://schemas.microsoft.com/office/drawing/2014/main" id="{AEB038D7-CB1A-4A70-8C24-D94F71583E82}"/>
              </a:ext>
            </a:extLst>
          </p:cNvPr>
          <p:cNvPicPr>
            <a:picLocks noChangeAspect="1"/>
          </p:cNvPicPr>
          <p:nvPr/>
        </p:nvPicPr>
        <p:blipFill>
          <a:blip r:embed="rId7"/>
          <a:stretch>
            <a:fillRect/>
          </a:stretch>
        </p:blipFill>
        <p:spPr>
          <a:xfrm>
            <a:off x="5780257" y="259007"/>
            <a:ext cx="6621891" cy="1787458"/>
          </a:xfrm>
          <a:prstGeom prst="rect">
            <a:avLst/>
          </a:prstGeom>
        </p:spPr>
      </p:pic>
      <p:pic>
        <p:nvPicPr>
          <p:cNvPr id="11" name="Picture 10">
            <a:extLst>
              <a:ext uri="{FF2B5EF4-FFF2-40B4-BE49-F238E27FC236}">
                <a16:creationId xmlns:a16="http://schemas.microsoft.com/office/drawing/2014/main" id="{A603607D-F2B5-48D0-8B83-ECF60C6E8890}"/>
              </a:ext>
            </a:extLst>
          </p:cNvPr>
          <p:cNvPicPr>
            <a:picLocks noChangeAspect="1"/>
          </p:cNvPicPr>
          <p:nvPr/>
        </p:nvPicPr>
        <p:blipFill>
          <a:blip r:embed="rId8"/>
          <a:stretch>
            <a:fillRect/>
          </a:stretch>
        </p:blipFill>
        <p:spPr>
          <a:xfrm>
            <a:off x="7880384" y="2142209"/>
            <a:ext cx="2414225" cy="2042337"/>
          </a:xfrm>
          <a:prstGeom prst="rect">
            <a:avLst/>
          </a:prstGeom>
        </p:spPr>
      </p:pic>
    </p:spTree>
    <p:extLst>
      <p:ext uri="{BB962C8B-B14F-4D97-AF65-F5344CB8AC3E}">
        <p14:creationId xmlns:p14="http://schemas.microsoft.com/office/powerpoint/2010/main" val="419406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5644050-B626-4D5C-B4AA-98194FA3B698}"/>
              </a:ext>
            </a:extLst>
          </p:cNvPr>
          <p:cNvGrpSpPr/>
          <p:nvPr/>
        </p:nvGrpSpPr>
        <p:grpSpPr>
          <a:xfrm>
            <a:off x="4796561" y="1126290"/>
            <a:ext cx="7573913" cy="4992977"/>
            <a:chOff x="4730573" y="1324253"/>
            <a:chExt cx="7573913" cy="4992977"/>
          </a:xfrm>
        </p:grpSpPr>
        <p:graphicFrame>
          <p:nvGraphicFramePr>
            <p:cNvPr id="2" name="Diagram 1">
              <a:extLst>
                <a:ext uri="{FF2B5EF4-FFF2-40B4-BE49-F238E27FC236}">
                  <a16:creationId xmlns:a16="http://schemas.microsoft.com/office/drawing/2014/main" id="{3C33694D-D77F-44C4-B7B3-A06C8175DAD0}"/>
                </a:ext>
              </a:extLst>
            </p:cNvPr>
            <p:cNvGraphicFramePr/>
            <p:nvPr>
              <p:extLst>
                <p:ext uri="{D42A27DB-BD31-4B8C-83A1-F6EECF244321}">
                  <p14:modId xmlns:p14="http://schemas.microsoft.com/office/powerpoint/2010/main" val="4260316217"/>
                </p:ext>
              </p:extLst>
            </p:nvPr>
          </p:nvGraphicFramePr>
          <p:xfrm>
            <a:off x="4730573" y="1324253"/>
            <a:ext cx="7573913" cy="499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EB213A9-3CE3-447E-BEF7-2A76C93B4E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78152" y="2772405"/>
              <a:ext cx="2478754" cy="1859065"/>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a:extLst>
              <a:ext uri="{FF2B5EF4-FFF2-40B4-BE49-F238E27FC236}">
                <a16:creationId xmlns:a16="http://schemas.microsoft.com/office/drawing/2014/main" id="{7C3FE04C-D242-4DF6-A353-02DD0C264576}"/>
              </a:ext>
            </a:extLst>
          </p:cNvPr>
          <p:cNvPicPr>
            <a:picLocks noChangeAspect="1"/>
          </p:cNvPicPr>
          <p:nvPr/>
        </p:nvPicPr>
        <p:blipFill>
          <a:blip r:embed="rId8"/>
          <a:stretch>
            <a:fillRect/>
          </a:stretch>
        </p:blipFill>
        <p:spPr>
          <a:xfrm>
            <a:off x="1989056" y="979532"/>
            <a:ext cx="3447399" cy="4898936"/>
          </a:xfrm>
          <a:prstGeom prst="rect">
            <a:avLst/>
          </a:prstGeom>
        </p:spPr>
      </p:pic>
      <p:sp>
        <p:nvSpPr>
          <p:cNvPr id="10" name="TextBox 9">
            <a:extLst>
              <a:ext uri="{FF2B5EF4-FFF2-40B4-BE49-F238E27FC236}">
                <a16:creationId xmlns:a16="http://schemas.microsoft.com/office/drawing/2014/main" id="{3EDA9211-8ECD-48C1-8B50-48778E660A74}"/>
              </a:ext>
            </a:extLst>
          </p:cNvPr>
          <p:cNvSpPr txBox="1"/>
          <p:nvPr/>
        </p:nvSpPr>
        <p:spPr>
          <a:xfrm rot="16200000">
            <a:off x="-1512564" y="3067060"/>
            <a:ext cx="4821387" cy="646331"/>
          </a:xfrm>
          <a:prstGeom prst="rect">
            <a:avLst/>
          </a:prstGeom>
          <a:noFill/>
        </p:spPr>
        <p:txBody>
          <a:bodyPr wrap="square" rtlCol="0">
            <a:spAutoFit/>
          </a:bodyPr>
          <a:lstStyle/>
          <a:p>
            <a:r>
              <a:rPr lang="en-GB" sz="3600" dirty="0"/>
              <a:t>THE AWARD PROCESS</a:t>
            </a:r>
          </a:p>
        </p:txBody>
      </p:sp>
    </p:spTree>
    <p:extLst>
      <p:ext uri="{BB962C8B-B14F-4D97-AF65-F5344CB8AC3E}">
        <p14:creationId xmlns:p14="http://schemas.microsoft.com/office/powerpoint/2010/main" val="290625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88A-137D-1D4C-8708-D76CC952B7F7}"/>
              </a:ext>
            </a:extLst>
          </p:cNvPr>
          <p:cNvSpPr>
            <a:spLocks noGrp="1"/>
          </p:cNvSpPr>
          <p:nvPr>
            <p:ph type="title"/>
          </p:nvPr>
        </p:nvSpPr>
        <p:spPr>
          <a:xfrm>
            <a:off x="337030" y="729496"/>
            <a:ext cx="5182708" cy="2378110"/>
          </a:xfrm>
        </p:spPr>
        <p:txBody>
          <a:bodyPr>
            <a:normAutofit fontScale="90000"/>
          </a:bodyPr>
          <a:lstStyle/>
          <a:p>
            <a:r>
              <a:rPr lang="en-US" dirty="0"/>
              <a:t>Experiences from Norfolk Schools of Sanctuary</a:t>
            </a:r>
          </a:p>
        </p:txBody>
      </p:sp>
      <p:pic>
        <p:nvPicPr>
          <p:cNvPr id="8" name="Picture Placeholder 7">
            <a:extLst>
              <a:ext uri="{FF2B5EF4-FFF2-40B4-BE49-F238E27FC236}">
                <a16:creationId xmlns:a16="http://schemas.microsoft.com/office/drawing/2014/main" id="{1F0840B0-F66A-4D0D-8517-40F372B8960A}"/>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330" b="330"/>
          <a:stretch/>
        </p:blipFill>
        <p:spPr>
          <a:xfrm>
            <a:off x="6096000" y="-549274"/>
            <a:ext cx="6234113" cy="6293694"/>
          </a:xfrm>
          <a:prstGeom prst="ellipse">
            <a:avLst/>
          </a:prstGeom>
          <a:solidFill>
            <a:schemeClr val="bg1">
              <a:lumMod val="65000"/>
            </a:schemeClr>
          </a:solidFill>
          <a:effectLst>
            <a:outerShdw dist="355600" dir="4080000" algn="tl" rotWithShape="0">
              <a:prstClr val="black">
                <a:alpha val="6000"/>
              </a:prstClr>
            </a:outerShdw>
          </a:effectLst>
        </p:spPr>
      </p:pic>
    </p:spTree>
    <p:extLst>
      <p:ext uri="{BB962C8B-B14F-4D97-AF65-F5344CB8AC3E}">
        <p14:creationId xmlns:p14="http://schemas.microsoft.com/office/powerpoint/2010/main" val="129400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004312-EC7D-4EE5-B8C4-70E1CE017CC9}"/>
              </a:ext>
            </a:extLst>
          </p:cNvPr>
          <p:cNvSpPr/>
          <p:nvPr/>
        </p:nvSpPr>
        <p:spPr>
          <a:xfrm>
            <a:off x="-23818" y="5060"/>
            <a:ext cx="4407301" cy="7343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p:cNvSpPr/>
          <p:nvPr/>
        </p:nvSpPr>
        <p:spPr>
          <a:xfrm>
            <a:off x="9479344" y="2533834"/>
            <a:ext cx="1335331" cy="1151288"/>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6" name="Title 4"/>
          <p:cNvSpPr txBox="1">
            <a:spLocks/>
          </p:cNvSpPr>
          <p:nvPr/>
        </p:nvSpPr>
        <p:spPr>
          <a:xfrm>
            <a:off x="8240204" y="1539760"/>
            <a:ext cx="2842919" cy="324036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1800" dirty="0">
              <a:latin typeface="Aharoni" panose="02010803020104030203" pitchFamily="2" charset="-79"/>
            </a:endParaRPr>
          </a:p>
        </p:txBody>
      </p:sp>
      <p:graphicFrame>
        <p:nvGraphicFramePr>
          <p:cNvPr id="13" name="Diagram 12"/>
          <p:cNvGraphicFramePr/>
          <p:nvPr>
            <p:extLst>
              <p:ext uri="{D42A27DB-BD31-4B8C-83A1-F6EECF244321}">
                <p14:modId xmlns:p14="http://schemas.microsoft.com/office/powerpoint/2010/main" val="1974847020"/>
              </p:ext>
            </p:extLst>
          </p:nvPr>
        </p:nvGraphicFramePr>
        <p:xfrm>
          <a:off x="6079962" y="1809791"/>
          <a:ext cx="4752068" cy="3219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712187" y="6017386"/>
            <a:ext cx="7110641" cy="646331"/>
          </a:xfrm>
          <a:prstGeom prst="rect">
            <a:avLst/>
          </a:prstGeom>
          <a:noFill/>
        </p:spPr>
        <p:txBody>
          <a:bodyPr wrap="square" rtlCol="0">
            <a:spAutoFit/>
          </a:bodyPr>
          <a:lstStyle/>
          <a:p>
            <a:pPr algn="r"/>
            <a:r>
              <a:rPr lang="en-GB" b="1" dirty="0">
                <a:solidFill>
                  <a:schemeClr val="bg1"/>
                </a:solidFill>
                <a:latin typeface="+mj-lt"/>
              </a:rPr>
              <a:t>There are currently 17 Schools of Sanctuary in Norfolk</a:t>
            </a:r>
          </a:p>
          <a:p>
            <a:pPr algn="r"/>
            <a:r>
              <a:rPr lang="en-GB" b="1" dirty="0">
                <a:solidFill>
                  <a:schemeClr val="bg1"/>
                </a:solidFill>
                <a:latin typeface="+mj-lt"/>
              </a:rPr>
              <a:t>170+ Norfolk schools participated in A Day of Welcome in June 2022 </a:t>
            </a:r>
          </a:p>
        </p:txBody>
      </p:sp>
      <p:pic>
        <p:nvPicPr>
          <p:cNvPr id="3074" name="Picture 2" descr="C:\Users\MrBrown\Desktop\School of Sanctuary\Norwich SoS\SoS Website\SoS school logos\Bignald.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8262" y="2748782"/>
            <a:ext cx="757492" cy="7574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rBrown\Desktop\School of Sanctuary\Norwich SoS\SoS Website\SoS school logos\Fram.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0112" y="2864471"/>
            <a:ext cx="950750" cy="5049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MrBrown\Desktop\School of Sanctuary\Norwich SoS\SoS Website\SoS school logos\Notre-Dame-High-School-W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3060"/>
          <a:stretch/>
        </p:blipFill>
        <p:spPr bwMode="auto">
          <a:xfrm>
            <a:off x="8568558" y="3401000"/>
            <a:ext cx="910786" cy="6362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MrBrown\Desktop\School of Sanctuary\Norwich SoS\SoS Website\SoS school logos\Wensum 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95988" y="3307316"/>
            <a:ext cx="918463" cy="91846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MrBrown\Desktop\2017-18\Class info &amp; display\Avenue-Junior-School.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38410" y="3889537"/>
            <a:ext cx="1079900" cy="9334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MrBrown\Desktop\Mg logo.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8558" y="2024625"/>
            <a:ext cx="872128" cy="928774"/>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087553" y="1958190"/>
            <a:ext cx="1335331" cy="1151288"/>
            <a:chOff x="1845815" y="1970683"/>
            <a:chExt cx="1780441" cy="1535050"/>
          </a:xfrm>
        </p:grpSpPr>
        <p:sp>
          <p:nvSpPr>
            <p:cNvPr id="23" name="Hexagon 22"/>
            <p:cNvSpPr/>
            <p:nvPr/>
          </p:nvSpPr>
          <p:spPr>
            <a:xfrm>
              <a:off x="1845815" y="1970683"/>
              <a:ext cx="1780441" cy="1535050"/>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pic>
          <p:nvPicPr>
            <p:cNvPr id="8194" name="Picture 2" descr="Image result for hethersett woodside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4329" y="2497510"/>
              <a:ext cx="1364148" cy="41497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4" descr="Image result for saxlingham nethergate primary school logo"/>
          <p:cNvSpPr>
            <a:spLocks noChangeAspect="1" noChangeArrowheads="1"/>
          </p:cNvSpPr>
          <p:nvPr/>
        </p:nvSpPr>
        <p:spPr bwMode="auto">
          <a:xfrm>
            <a:off x="4819872" y="-34171"/>
            <a:ext cx="1071563" cy="107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5" name="AutoShape 6" descr="Image result for saxlingham nethergate primary school logo"/>
          <p:cNvSpPr>
            <a:spLocks noChangeAspect="1" noChangeArrowheads="1"/>
          </p:cNvSpPr>
          <p:nvPr/>
        </p:nvSpPr>
        <p:spPr bwMode="auto">
          <a:xfrm>
            <a:off x="4934172" y="80129"/>
            <a:ext cx="1071563" cy="107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7" name="AutoShape 8" descr="Image result for saxlingham nethergate primary school logo"/>
          <p:cNvSpPr>
            <a:spLocks noChangeAspect="1" noChangeArrowheads="1"/>
          </p:cNvSpPr>
          <p:nvPr/>
        </p:nvSpPr>
        <p:spPr bwMode="auto">
          <a:xfrm>
            <a:off x="5048472" y="194429"/>
            <a:ext cx="1071563" cy="107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8" name="AutoShape 10" descr="Image result for saxlingham nethergate primary school logo"/>
          <p:cNvSpPr>
            <a:spLocks noChangeAspect="1" noChangeArrowheads="1"/>
          </p:cNvSpPr>
          <p:nvPr/>
        </p:nvSpPr>
        <p:spPr bwMode="auto">
          <a:xfrm>
            <a:off x="5162772" y="308729"/>
            <a:ext cx="1071563" cy="107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sp>
        <p:nvSpPr>
          <p:cNvPr id="9" name="AutoShape 12" descr="Image result for saxlingham nethergate primary school logo"/>
          <p:cNvSpPr>
            <a:spLocks noChangeAspect="1" noChangeArrowheads="1"/>
          </p:cNvSpPr>
          <p:nvPr/>
        </p:nvSpPr>
        <p:spPr bwMode="auto">
          <a:xfrm>
            <a:off x="5277072" y="423029"/>
            <a:ext cx="1071563" cy="10715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grpSp>
        <p:nvGrpSpPr>
          <p:cNvPr id="11" name="Group 10"/>
          <p:cNvGrpSpPr/>
          <p:nvPr/>
        </p:nvGrpSpPr>
        <p:grpSpPr>
          <a:xfrm>
            <a:off x="4911853" y="3794534"/>
            <a:ext cx="1335331" cy="1151288"/>
            <a:chOff x="278214" y="4419141"/>
            <a:chExt cx="1780441" cy="1535050"/>
          </a:xfrm>
        </p:grpSpPr>
        <p:sp>
          <p:nvSpPr>
            <p:cNvPr id="25" name="Hexagon 24"/>
            <p:cNvSpPr/>
            <p:nvPr/>
          </p:nvSpPr>
          <p:spPr>
            <a:xfrm>
              <a:off x="278214" y="4419141"/>
              <a:ext cx="1780441" cy="1535050"/>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pic>
          <p:nvPicPr>
            <p:cNvPr id="8205" name="Picture 1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8837" y="4626851"/>
              <a:ext cx="1167888" cy="111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oup 9"/>
          <p:cNvGrpSpPr/>
          <p:nvPr/>
        </p:nvGrpSpPr>
        <p:grpSpPr>
          <a:xfrm>
            <a:off x="4925272" y="2551883"/>
            <a:ext cx="1335331" cy="1151288"/>
            <a:chOff x="296106" y="2762273"/>
            <a:chExt cx="1780441" cy="1535050"/>
          </a:xfrm>
        </p:grpSpPr>
        <p:sp>
          <p:nvSpPr>
            <p:cNvPr id="24" name="Hexagon 23"/>
            <p:cNvSpPr/>
            <p:nvPr/>
          </p:nvSpPr>
          <p:spPr>
            <a:xfrm>
              <a:off x="296106" y="2762273"/>
              <a:ext cx="1780441" cy="1535050"/>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pic>
          <p:nvPicPr>
            <p:cNvPr id="8206"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9955" y="2970232"/>
              <a:ext cx="1112451" cy="1119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1" name="Hexagon 30"/>
          <p:cNvSpPr/>
          <p:nvPr/>
        </p:nvSpPr>
        <p:spPr>
          <a:xfrm>
            <a:off x="4976026" y="1333406"/>
            <a:ext cx="1335331" cy="1151288"/>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32" name="Hexagon 31"/>
          <p:cNvSpPr/>
          <p:nvPr/>
        </p:nvSpPr>
        <p:spPr>
          <a:xfrm>
            <a:off x="7207773" y="1288337"/>
            <a:ext cx="1335331" cy="1151288"/>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14" name="AutoShape 2" descr="Image result for hellesdon high"/>
          <p:cNvSpPr>
            <a:spLocks noChangeAspect="1" noChangeArrowheads="1"/>
          </p:cNvSpPr>
          <p:nvPr/>
        </p:nvSpPr>
        <p:spPr bwMode="auto">
          <a:xfrm>
            <a:off x="4819871" y="-313968"/>
            <a:ext cx="1785938" cy="16644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pic>
        <p:nvPicPr>
          <p:cNvPr id="10243"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46665" y="1490450"/>
            <a:ext cx="763331" cy="83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descr="Image result for angel road infant school"/>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30112" y="1470407"/>
            <a:ext cx="837396" cy="787153"/>
          </a:xfrm>
          <a:prstGeom prst="rect">
            <a:avLst/>
          </a:prstGeom>
          <a:noFill/>
          <a:extLst>
            <a:ext uri="{909E8E84-426E-40DD-AFC4-6F175D3DCCD1}">
              <a14:hiddenFill xmlns:a14="http://schemas.microsoft.com/office/drawing/2010/main">
                <a:solidFill>
                  <a:srgbClr val="FFFFFF"/>
                </a:solidFill>
              </a14:hiddenFill>
            </a:ext>
          </a:extLst>
        </p:spPr>
      </p:pic>
      <p:sp>
        <p:nvSpPr>
          <p:cNvPr id="37" name="Hexagon 36"/>
          <p:cNvSpPr/>
          <p:nvPr/>
        </p:nvSpPr>
        <p:spPr>
          <a:xfrm>
            <a:off x="6070527" y="4423615"/>
            <a:ext cx="1335331" cy="1151288"/>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38" name="Hexagon 37"/>
          <p:cNvSpPr/>
          <p:nvPr/>
        </p:nvSpPr>
        <p:spPr>
          <a:xfrm>
            <a:off x="8356286" y="4408891"/>
            <a:ext cx="1335331" cy="1151288"/>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39" name="Hexagon 38"/>
          <p:cNvSpPr/>
          <p:nvPr/>
        </p:nvSpPr>
        <p:spPr>
          <a:xfrm>
            <a:off x="10595181" y="3121599"/>
            <a:ext cx="1335331" cy="1151288"/>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pic>
        <p:nvPicPr>
          <p:cNvPr id="40" name="Picture 39">
            <a:extLst>
              <a:ext uri="{FF2B5EF4-FFF2-40B4-BE49-F238E27FC236}">
                <a16:creationId xmlns:a16="http://schemas.microsoft.com/office/drawing/2014/main" id="{0467C42C-B7E5-456E-BD01-1D97FFEBA75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01874" y="4053705"/>
            <a:ext cx="997705" cy="623102"/>
          </a:xfrm>
          <a:prstGeom prst="rect">
            <a:avLst/>
          </a:prstGeom>
        </p:spPr>
      </p:pic>
      <p:pic>
        <p:nvPicPr>
          <p:cNvPr id="36" name="Picture 35">
            <a:extLst>
              <a:ext uri="{FF2B5EF4-FFF2-40B4-BE49-F238E27FC236}">
                <a16:creationId xmlns:a16="http://schemas.microsoft.com/office/drawing/2014/main" id="{60689BFF-624C-4D4A-B9E3-041764FC7CC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2006" y="589949"/>
            <a:ext cx="3595864" cy="4403505"/>
          </a:xfrm>
          <a:prstGeom prst="rect">
            <a:avLst/>
          </a:prstGeom>
        </p:spPr>
      </p:pic>
      <p:pic>
        <p:nvPicPr>
          <p:cNvPr id="41" name="Picture 40">
            <a:extLst>
              <a:ext uri="{FF2B5EF4-FFF2-40B4-BE49-F238E27FC236}">
                <a16:creationId xmlns:a16="http://schemas.microsoft.com/office/drawing/2014/main" id="{B64DDF90-D296-41A4-8492-396F7A2B9652}"/>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279370" y="4517606"/>
            <a:ext cx="951696" cy="951696"/>
          </a:xfrm>
          <a:prstGeom prst="rect">
            <a:avLst/>
          </a:prstGeom>
        </p:spPr>
      </p:pic>
      <p:pic>
        <p:nvPicPr>
          <p:cNvPr id="42" name="Picture 41">
            <a:extLst>
              <a:ext uri="{FF2B5EF4-FFF2-40B4-BE49-F238E27FC236}">
                <a16:creationId xmlns:a16="http://schemas.microsoft.com/office/drawing/2014/main" id="{4C9E8086-61D7-4DD0-8EDC-7BB3A82A4E2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538591" y="4515463"/>
            <a:ext cx="962398" cy="955982"/>
          </a:xfrm>
          <a:prstGeom prst="rect">
            <a:avLst/>
          </a:prstGeom>
        </p:spPr>
      </p:pic>
      <p:pic>
        <p:nvPicPr>
          <p:cNvPr id="1026" name="Picture 2" descr="See the source image">
            <a:extLst>
              <a:ext uri="{FF2B5EF4-FFF2-40B4-BE49-F238E27FC236}">
                <a16:creationId xmlns:a16="http://schemas.microsoft.com/office/drawing/2014/main" id="{55B0540B-3630-43BD-9DB8-8E8FD9FE417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870688" y="3311779"/>
            <a:ext cx="787017" cy="78701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89728B33-E412-2CE6-4A62-BD8C981C6C76}"/>
              </a:ext>
            </a:extLst>
          </p:cNvPr>
          <p:cNvGrpSpPr/>
          <p:nvPr/>
        </p:nvGrpSpPr>
        <p:grpSpPr>
          <a:xfrm>
            <a:off x="9479344" y="1303612"/>
            <a:ext cx="1335331" cy="1151288"/>
            <a:chOff x="9479344" y="1303612"/>
            <a:chExt cx="1335331" cy="1151288"/>
          </a:xfrm>
        </p:grpSpPr>
        <p:sp>
          <p:nvSpPr>
            <p:cNvPr id="43" name="Hexagon 42">
              <a:extLst>
                <a:ext uri="{FF2B5EF4-FFF2-40B4-BE49-F238E27FC236}">
                  <a16:creationId xmlns:a16="http://schemas.microsoft.com/office/drawing/2014/main" id="{917ED6F3-FA6F-6CE6-F986-9BC86A5AE238}"/>
                </a:ext>
              </a:extLst>
            </p:cNvPr>
            <p:cNvSpPr/>
            <p:nvPr/>
          </p:nvSpPr>
          <p:spPr>
            <a:xfrm>
              <a:off x="9479344" y="1303612"/>
              <a:ext cx="1335331" cy="1151288"/>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pic>
          <p:nvPicPr>
            <p:cNvPr id="15" name="Picture 2" descr="See the source image">
              <a:extLst>
                <a:ext uri="{FF2B5EF4-FFF2-40B4-BE49-F238E27FC236}">
                  <a16:creationId xmlns:a16="http://schemas.microsoft.com/office/drawing/2014/main" id="{2CC40D1A-D63A-0569-4A0A-E56E35B3CCB0}"/>
                </a:ext>
              </a:extLst>
            </p:cNvPr>
            <p:cNvPicPr>
              <a:picLocks noChangeAspect="1" noChangeArrowheads="1"/>
            </p:cNvPicPr>
            <p:nvPr/>
          </p:nvPicPr>
          <p:blipFill>
            <a:blip r:embed="rId23">
              <a:alphaModFix/>
              <a:extLst>
                <a:ext uri="{28A0092B-C50C-407E-A947-70E740481C1C}">
                  <a14:useLocalDpi xmlns:a14="http://schemas.microsoft.com/office/drawing/2010/main" val="0"/>
                </a:ext>
              </a:extLst>
            </a:blip>
            <a:srcRect/>
            <a:stretch>
              <a:fillRect/>
            </a:stretch>
          </p:blipFill>
          <p:spPr bwMode="auto">
            <a:xfrm>
              <a:off x="9697794" y="1451229"/>
              <a:ext cx="855658" cy="8556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B6DD801C-8A8D-5BDE-90C3-89FE3C85CE6B}"/>
              </a:ext>
            </a:extLst>
          </p:cNvPr>
          <p:cNvGrpSpPr/>
          <p:nvPr/>
        </p:nvGrpSpPr>
        <p:grpSpPr>
          <a:xfrm>
            <a:off x="10605285" y="1897071"/>
            <a:ext cx="1335331" cy="1151288"/>
            <a:chOff x="10605285" y="1897071"/>
            <a:chExt cx="1335331" cy="1151288"/>
          </a:xfrm>
        </p:grpSpPr>
        <p:sp>
          <p:nvSpPr>
            <p:cNvPr id="44" name="Hexagon 43">
              <a:extLst>
                <a:ext uri="{FF2B5EF4-FFF2-40B4-BE49-F238E27FC236}">
                  <a16:creationId xmlns:a16="http://schemas.microsoft.com/office/drawing/2014/main" id="{50F8C2EE-7BE5-4CFA-8503-5FE178D655D6}"/>
                </a:ext>
              </a:extLst>
            </p:cNvPr>
            <p:cNvSpPr/>
            <p:nvPr/>
          </p:nvSpPr>
          <p:spPr>
            <a:xfrm>
              <a:off x="10605285" y="1897071"/>
              <a:ext cx="1335331" cy="1151288"/>
            </a:xfrm>
            <a:prstGeom prst="hexagon">
              <a:avLst>
                <a:gd name="adj" fmla="val 25000"/>
                <a:gd name="vf" fmla="val 11547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pic>
          <p:nvPicPr>
            <p:cNvPr id="1028" name="Picture 4" descr="See the source image">
              <a:extLst>
                <a:ext uri="{FF2B5EF4-FFF2-40B4-BE49-F238E27FC236}">
                  <a16:creationId xmlns:a16="http://schemas.microsoft.com/office/drawing/2014/main" id="{88D5C9CA-DA13-9C2F-87EF-02227FD899F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895887" y="2013688"/>
              <a:ext cx="733917" cy="9785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0" name="Picture 6" descr="See the source image">
            <a:extLst>
              <a:ext uri="{FF2B5EF4-FFF2-40B4-BE49-F238E27FC236}">
                <a16:creationId xmlns:a16="http://schemas.microsoft.com/office/drawing/2014/main" id="{8FF1A1D0-7810-FB1F-A8B5-BE4503A63F6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08811" y="6047106"/>
            <a:ext cx="2412805" cy="677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40DCBC6B-7091-E72E-490D-351FB698FF43}"/>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854244" y="6047106"/>
            <a:ext cx="1109082" cy="678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468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83D3-6D4A-D6D8-62C7-39372C188551}"/>
              </a:ext>
            </a:extLst>
          </p:cNvPr>
          <p:cNvSpPr>
            <a:spLocks noGrp="1"/>
          </p:cNvSpPr>
          <p:nvPr>
            <p:ph type="title"/>
          </p:nvPr>
        </p:nvSpPr>
        <p:spPr>
          <a:xfrm>
            <a:off x="3744243" y="1016130"/>
            <a:ext cx="4703513" cy="1356360"/>
          </a:xfrm>
        </p:spPr>
        <p:txBody>
          <a:bodyPr>
            <a:noAutofit/>
          </a:bodyPr>
          <a:lstStyle/>
          <a:p>
            <a:r>
              <a:rPr lang="en-GB" sz="2200" b="1" dirty="0"/>
              <a:t>Will </a:t>
            </a:r>
            <a:r>
              <a:rPr lang="en-GB" sz="2200" b="1" dirty="0" err="1"/>
              <a:t>Turnpenny</a:t>
            </a:r>
            <a:br>
              <a:rPr lang="en-GB" sz="2200" dirty="0"/>
            </a:br>
            <a:r>
              <a:rPr lang="en-GB" sz="2200" dirty="0"/>
              <a:t>Magdalen Gates Primary School</a:t>
            </a:r>
            <a:br>
              <a:rPr lang="en-GB" sz="2200" dirty="0"/>
            </a:br>
            <a:endParaRPr lang="en-GB" sz="2200" dirty="0"/>
          </a:p>
        </p:txBody>
      </p:sp>
      <p:sp>
        <p:nvSpPr>
          <p:cNvPr id="5" name="TextBox 4">
            <a:extLst>
              <a:ext uri="{FF2B5EF4-FFF2-40B4-BE49-F238E27FC236}">
                <a16:creationId xmlns:a16="http://schemas.microsoft.com/office/drawing/2014/main" id="{5ADEE8E3-6492-0873-F0F7-E5681E7F93C3}"/>
              </a:ext>
            </a:extLst>
          </p:cNvPr>
          <p:cNvSpPr txBox="1"/>
          <p:nvPr/>
        </p:nvSpPr>
        <p:spPr>
          <a:xfrm>
            <a:off x="8203469" y="431657"/>
            <a:ext cx="6094428" cy="769441"/>
          </a:xfrm>
          <a:prstGeom prst="rect">
            <a:avLst/>
          </a:prstGeom>
          <a:noFill/>
        </p:spPr>
        <p:txBody>
          <a:bodyPr wrap="square">
            <a:spAutoFit/>
          </a:bodyPr>
          <a:lstStyle/>
          <a:p>
            <a:r>
              <a:rPr lang="en-GB" sz="2200" b="1" dirty="0">
                <a:solidFill>
                  <a:srgbClr val="00B050"/>
                </a:solidFill>
              </a:rPr>
              <a:t>Tom Pritchard</a:t>
            </a:r>
          </a:p>
          <a:p>
            <a:r>
              <a:rPr lang="en-GB" sz="2200" dirty="0">
                <a:solidFill>
                  <a:srgbClr val="00B050"/>
                </a:solidFill>
              </a:rPr>
              <a:t>Notre Dame High School</a:t>
            </a:r>
          </a:p>
        </p:txBody>
      </p:sp>
      <p:pic>
        <p:nvPicPr>
          <p:cNvPr id="6" name="Picture 6" descr="C:\Users\MrBrown\Desktop\School of Sanctuary\Norwich SoS\SoS Website\SoS school logos\Notre-Dame-High-School-WS.png">
            <a:extLst>
              <a:ext uri="{FF2B5EF4-FFF2-40B4-BE49-F238E27FC236}">
                <a16:creationId xmlns:a16="http://schemas.microsoft.com/office/drawing/2014/main" id="{240E262E-3D67-6E4B-0D88-CD0503D264B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060"/>
          <a:stretch/>
        </p:blipFill>
        <p:spPr bwMode="auto">
          <a:xfrm>
            <a:off x="6803468" y="431657"/>
            <a:ext cx="1287910" cy="8996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C:\Users\MrBrown\Desktop\Mg logo.png">
            <a:extLst>
              <a:ext uri="{FF2B5EF4-FFF2-40B4-BE49-F238E27FC236}">
                <a16:creationId xmlns:a16="http://schemas.microsoft.com/office/drawing/2014/main" id="{B8EAEF72-8B5A-8FC0-B0A2-18320A18BD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530" y="1061942"/>
            <a:ext cx="977667" cy="899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DAC537E-8545-9F57-E9B6-775553E2D0B2}"/>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8889" b="18889"/>
          <a:stretch/>
        </p:blipFill>
        <p:spPr bwMode="auto">
          <a:xfrm>
            <a:off x="397872" y="2119870"/>
            <a:ext cx="11441476" cy="4481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D80892A-FCAD-043F-4356-772AD3D91D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821" y="431657"/>
            <a:ext cx="1249320" cy="1529921"/>
          </a:xfrm>
          <a:prstGeom prst="rect">
            <a:avLst/>
          </a:prstGeom>
        </p:spPr>
      </p:pic>
    </p:spTree>
    <p:extLst>
      <p:ext uri="{BB962C8B-B14F-4D97-AF65-F5344CB8AC3E}">
        <p14:creationId xmlns:p14="http://schemas.microsoft.com/office/powerpoint/2010/main" val="265523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6476214" y="0"/>
            <a:ext cx="5715786" cy="6858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6909847" y="449288"/>
            <a:ext cx="5012377" cy="6408712"/>
          </a:xfrm>
        </p:spPr>
        <p:txBody>
          <a:bodyPr>
            <a:noAutofit/>
          </a:bodyPr>
          <a:lstStyle/>
          <a:p>
            <a:pPr fontAlgn="base">
              <a:buClr>
                <a:schemeClr val="bg1"/>
              </a:buClr>
              <a:buFont typeface="Wingdings" panose="05000000000000000000" pitchFamily="2" charset="2"/>
              <a:buChar char="Ø"/>
            </a:pPr>
            <a:r>
              <a:rPr lang="en-GB" dirty="0">
                <a:solidFill>
                  <a:schemeClr val="bg1"/>
                </a:solidFill>
              </a:rPr>
              <a:t>To build understanding of the experiences of forcibly displaced  people and combat stereotypes and misconceptions about refugees and asylum seekers</a:t>
            </a:r>
          </a:p>
          <a:p>
            <a:pPr marL="45720" indent="0" fontAlgn="base">
              <a:buClr>
                <a:schemeClr val="bg1"/>
              </a:buClr>
              <a:buNone/>
            </a:pPr>
            <a:r>
              <a:rPr lang="en-GB" dirty="0">
                <a:solidFill>
                  <a:schemeClr val="bg1"/>
                </a:solidFill>
              </a:rPr>
              <a:t> </a:t>
            </a:r>
            <a:endParaRPr lang="en-GB" sz="2400" dirty="0">
              <a:solidFill>
                <a:schemeClr val="bg1"/>
              </a:solidFill>
            </a:endParaRPr>
          </a:p>
          <a:p>
            <a:pPr fontAlgn="base">
              <a:buClr>
                <a:schemeClr val="bg1"/>
              </a:buClr>
              <a:buFont typeface="Wingdings" panose="05000000000000000000" pitchFamily="2" charset="2"/>
              <a:buChar char="Ø"/>
            </a:pPr>
            <a:r>
              <a:rPr lang="en-GB" dirty="0">
                <a:solidFill>
                  <a:schemeClr val="bg1"/>
                </a:solidFill>
              </a:rPr>
              <a:t>To engage with Norfolk’s rich history as a place of sanctuary</a:t>
            </a:r>
          </a:p>
          <a:p>
            <a:pPr marL="45720" indent="0" fontAlgn="base">
              <a:buClr>
                <a:schemeClr val="bg1"/>
              </a:buClr>
              <a:buNone/>
            </a:pPr>
            <a:endParaRPr lang="en-GB" dirty="0">
              <a:solidFill>
                <a:schemeClr val="bg1"/>
              </a:solidFill>
            </a:endParaRPr>
          </a:p>
          <a:p>
            <a:pPr fontAlgn="base">
              <a:buClr>
                <a:schemeClr val="bg1"/>
              </a:buClr>
              <a:buFont typeface="Wingdings" panose="05000000000000000000" pitchFamily="2" charset="2"/>
              <a:buChar char="Ø"/>
            </a:pPr>
            <a:r>
              <a:rPr lang="en-GB" dirty="0">
                <a:solidFill>
                  <a:schemeClr val="bg1"/>
                </a:solidFill>
              </a:rPr>
              <a:t>To support refugee communities and the organisations that serve them</a:t>
            </a:r>
          </a:p>
          <a:p>
            <a:pPr marL="45720" indent="0" fontAlgn="base">
              <a:buClr>
                <a:schemeClr val="bg1"/>
              </a:buClr>
              <a:buNone/>
            </a:pPr>
            <a:endParaRPr lang="en-GB" dirty="0">
              <a:solidFill>
                <a:schemeClr val="bg1"/>
              </a:solidFill>
            </a:endParaRPr>
          </a:p>
          <a:p>
            <a:pPr fontAlgn="base">
              <a:buClr>
                <a:schemeClr val="bg1"/>
              </a:buClr>
              <a:buFont typeface="Wingdings" panose="05000000000000000000" pitchFamily="2" charset="2"/>
              <a:buChar char="Ø"/>
            </a:pPr>
            <a:r>
              <a:rPr lang="en-GB" dirty="0">
                <a:solidFill>
                  <a:schemeClr val="bg1"/>
                </a:solidFill>
              </a:rPr>
              <a:t>To facilitate and share good practice across the wider educational community within and beyond the county</a:t>
            </a:r>
          </a:p>
        </p:txBody>
      </p:sp>
      <p:pic>
        <p:nvPicPr>
          <p:cNvPr id="6" name="Picture 5">
            <a:extLst>
              <a:ext uri="{FF2B5EF4-FFF2-40B4-BE49-F238E27FC236}">
                <a16:creationId xmlns:a16="http://schemas.microsoft.com/office/drawing/2014/main" id="{B8AEE166-F5B3-4767-81DB-5298E4E4D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887" y="751299"/>
            <a:ext cx="4250010" cy="5204574"/>
          </a:xfrm>
          <a:prstGeom prst="rect">
            <a:avLst/>
          </a:prstGeom>
        </p:spPr>
      </p:pic>
    </p:spTree>
    <p:extLst>
      <p:ext uri="{BB962C8B-B14F-4D97-AF65-F5344CB8AC3E}">
        <p14:creationId xmlns:p14="http://schemas.microsoft.com/office/powerpoint/2010/main" val="60309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6A559-F32B-4887-80AC-AC8B6889E15F}"/>
              </a:ext>
            </a:extLst>
          </p:cNvPr>
          <p:cNvSpPr txBox="1"/>
          <p:nvPr/>
        </p:nvSpPr>
        <p:spPr>
          <a:xfrm>
            <a:off x="471580" y="333200"/>
            <a:ext cx="4274211" cy="707886"/>
          </a:xfrm>
          <a:prstGeom prst="rect">
            <a:avLst/>
          </a:prstGeom>
          <a:noFill/>
        </p:spPr>
        <p:txBody>
          <a:bodyPr wrap="square" rtlCol="0">
            <a:spAutoFit/>
          </a:bodyPr>
          <a:lstStyle/>
          <a:p>
            <a:r>
              <a:rPr lang="en-GB" sz="2000" b="1" dirty="0"/>
              <a:t>SCHOOLS OF SANCTUARY PRINCIPLES &amp; MINIMUM CRITERIA</a:t>
            </a:r>
          </a:p>
        </p:txBody>
      </p:sp>
      <p:pic>
        <p:nvPicPr>
          <p:cNvPr id="4" name="Picture 3">
            <a:extLst>
              <a:ext uri="{FF2B5EF4-FFF2-40B4-BE49-F238E27FC236}">
                <a16:creationId xmlns:a16="http://schemas.microsoft.com/office/drawing/2014/main" id="{EAD82D2D-A9E1-FC24-AA20-B5890A6A2CFE}"/>
              </a:ext>
            </a:extLst>
          </p:cNvPr>
          <p:cNvPicPr>
            <a:picLocks noChangeAspect="1"/>
          </p:cNvPicPr>
          <p:nvPr/>
        </p:nvPicPr>
        <p:blipFill>
          <a:blip r:embed="rId3"/>
          <a:stretch>
            <a:fillRect/>
          </a:stretch>
        </p:blipFill>
        <p:spPr>
          <a:xfrm>
            <a:off x="471580" y="953593"/>
            <a:ext cx="3920479" cy="5571207"/>
          </a:xfrm>
          <a:prstGeom prst="rect">
            <a:avLst/>
          </a:prstGeom>
        </p:spPr>
      </p:pic>
      <p:sp>
        <p:nvSpPr>
          <p:cNvPr id="5" name="TextBox 4">
            <a:extLst>
              <a:ext uri="{FF2B5EF4-FFF2-40B4-BE49-F238E27FC236}">
                <a16:creationId xmlns:a16="http://schemas.microsoft.com/office/drawing/2014/main" id="{256C6CB7-C776-09C7-1561-C82B6E045F2D}"/>
              </a:ext>
            </a:extLst>
          </p:cNvPr>
          <p:cNvSpPr txBox="1"/>
          <p:nvPr/>
        </p:nvSpPr>
        <p:spPr>
          <a:xfrm>
            <a:off x="4745792" y="333200"/>
            <a:ext cx="7075420" cy="1754326"/>
          </a:xfrm>
          <a:prstGeom prst="rect">
            <a:avLst/>
          </a:prstGeom>
          <a:noFill/>
        </p:spPr>
        <p:txBody>
          <a:bodyPr wrap="square" rtlCol="0">
            <a:spAutoFit/>
          </a:bodyPr>
          <a:lstStyle/>
          <a:p>
            <a:r>
              <a:rPr lang="en-GB" dirty="0"/>
              <a:t>There are 8 minimum criteria that all schools must fulfil as a minimum if they are to considered a School of Sanctuary.</a:t>
            </a:r>
          </a:p>
          <a:p>
            <a:endParaRPr lang="en-GB" dirty="0"/>
          </a:p>
          <a:p>
            <a:r>
              <a:rPr lang="en-GB" dirty="0"/>
              <a:t>Read each criteria and decide which principle you think it comes under: learn, embed or share. Share your thoughts in the chat box.</a:t>
            </a:r>
          </a:p>
          <a:p>
            <a:endParaRPr lang="en-GB" dirty="0"/>
          </a:p>
        </p:txBody>
      </p:sp>
      <p:sp>
        <p:nvSpPr>
          <p:cNvPr id="7" name="TextBox 6">
            <a:extLst>
              <a:ext uri="{FF2B5EF4-FFF2-40B4-BE49-F238E27FC236}">
                <a16:creationId xmlns:a16="http://schemas.microsoft.com/office/drawing/2014/main" id="{F1665267-9582-D24C-8A1B-A8023DAD045B}"/>
              </a:ext>
            </a:extLst>
          </p:cNvPr>
          <p:cNvSpPr txBox="1"/>
          <p:nvPr/>
        </p:nvSpPr>
        <p:spPr>
          <a:xfrm>
            <a:off x="5236288" y="3097120"/>
            <a:ext cx="6094428" cy="1569660"/>
          </a:xfrm>
          <a:prstGeom prst="rect">
            <a:avLst/>
          </a:prstGeom>
          <a:solidFill>
            <a:srgbClr val="00B050"/>
          </a:solidFill>
        </p:spPr>
        <p:txBody>
          <a:bodyPr wrap="square">
            <a:spAutoFit/>
          </a:bodyPr>
          <a:lstStyle/>
          <a:p>
            <a:pPr lvl="0" algn="ctr"/>
            <a:r>
              <a:rPr lang="en-GB" sz="2400" b="0" i="1" dirty="0"/>
              <a:t>Evidence of refugee/asylum/migration learning activities are included into school life and at least one example in the curriculum, across the key stages.</a:t>
            </a:r>
            <a:endParaRPr lang="en-GB" sz="2400" i="1" dirty="0"/>
          </a:p>
        </p:txBody>
      </p:sp>
    </p:spTree>
    <p:extLst>
      <p:ext uri="{BB962C8B-B14F-4D97-AF65-F5344CB8AC3E}">
        <p14:creationId xmlns:p14="http://schemas.microsoft.com/office/powerpoint/2010/main" val="5174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6A559-F32B-4887-80AC-AC8B6889E15F}"/>
              </a:ext>
            </a:extLst>
          </p:cNvPr>
          <p:cNvSpPr txBox="1"/>
          <p:nvPr/>
        </p:nvSpPr>
        <p:spPr>
          <a:xfrm>
            <a:off x="471580" y="333200"/>
            <a:ext cx="4274211" cy="707886"/>
          </a:xfrm>
          <a:prstGeom prst="rect">
            <a:avLst/>
          </a:prstGeom>
          <a:noFill/>
        </p:spPr>
        <p:txBody>
          <a:bodyPr wrap="square" rtlCol="0">
            <a:spAutoFit/>
          </a:bodyPr>
          <a:lstStyle/>
          <a:p>
            <a:r>
              <a:rPr lang="en-GB" sz="2000" b="1" dirty="0"/>
              <a:t>SCHOOLS OF SANCTUARY PRINCIPLES &amp; MINIMUM CRITERIA</a:t>
            </a:r>
          </a:p>
        </p:txBody>
      </p:sp>
      <p:pic>
        <p:nvPicPr>
          <p:cNvPr id="4" name="Picture 3">
            <a:extLst>
              <a:ext uri="{FF2B5EF4-FFF2-40B4-BE49-F238E27FC236}">
                <a16:creationId xmlns:a16="http://schemas.microsoft.com/office/drawing/2014/main" id="{EAD82D2D-A9E1-FC24-AA20-B5890A6A2CFE}"/>
              </a:ext>
            </a:extLst>
          </p:cNvPr>
          <p:cNvPicPr>
            <a:picLocks noChangeAspect="1"/>
          </p:cNvPicPr>
          <p:nvPr/>
        </p:nvPicPr>
        <p:blipFill>
          <a:blip r:embed="rId3"/>
          <a:stretch>
            <a:fillRect/>
          </a:stretch>
        </p:blipFill>
        <p:spPr>
          <a:xfrm>
            <a:off x="471580" y="953593"/>
            <a:ext cx="3920479" cy="5571207"/>
          </a:xfrm>
          <a:prstGeom prst="rect">
            <a:avLst/>
          </a:prstGeom>
        </p:spPr>
      </p:pic>
      <p:sp>
        <p:nvSpPr>
          <p:cNvPr id="5" name="TextBox 4">
            <a:extLst>
              <a:ext uri="{FF2B5EF4-FFF2-40B4-BE49-F238E27FC236}">
                <a16:creationId xmlns:a16="http://schemas.microsoft.com/office/drawing/2014/main" id="{256C6CB7-C776-09C7-1561-C82B6E045F2D}"/>
              </a:ext>
            </a:extLst>
          </p:cNvPr>
          <p:cNvSpPr txBox="1"/>
          <p:nvPr/>
        </p:nvSpPr>
        <p:spPr>
          <a:xfrm>
            <a:off x="4745792" y="333200"/>
            <a:ext cx="7075420" cy="1754326"/>
          </a:xfrm>
          <a:prstGeom prst="rect">
            <a:avLst/>
          </a:prstGeom>
          <a:noFill/>
        </p:spPr>
        <p:txBody>
          <a:bodyPr wrap="square" rtlCol="0">
            <a:spAutoFit/>
          </a:bodyPr>
          <a:lstStyle/>
          <a:p>
            <a:r>
              <a:rPr lang="en-GB" dirty="0"/>
              <a:t>There are 8 minimum criteria that all schools must fulfil as a minimum if they are to considered a School of Sanctuary.</a:t>
            </a:r>
          </a:p>
          <a:p>
            <a:endParaRPr lang="en-GB" dirty="0"/>
          </a:p>
          <a:p>
            <a:r>
              <a:rPr lang="en-GB" dirty="0"/>
              <a:t>Read each criteria and decide which principle you think it comes under: learn, embed or share. Share your thoughts in the chat box.</a:t>
            </a:r>
          </a:p>
          <a:p>
            <a:endParaRPr lang="en-GB" dirty="0"/>
          </a:p>
        </p:txBody>
      </p:sp>
      <p:sp>
        <p:nvSpPr>
          <p:cNvPr id="7" name="TextBox 6">
            <a:extLst>
              <a:ext uri="{FF2B5EF4-FFF2-40B4-BE49-F238E27FC236}">
                <a16:creationId xmlns:a16="http://schemas.microsoft.com/office/drawing/2014/main" id="{F1665267-9582-D24C-8A1B-A8023DAD045B}"/>
              </a:ext>
            </a:extLst>
          </p:cNvPr>
          <p:cNvSpPr txBox="1"/>
          <p:nvPr/>
        </p:nvSpPr>
        <p:spPr>
          <a:xfrm>
            <a:off x="5236288" y="2842596"/>
            <a:ext cx="6094428" cy="2308324"/>
          </a:xfrm>
          <a:prstGeom prst="rect">
            <a:avLst/>
          </a:prstGeom>
          <a:solidFill>
            <a:srgbClr val="00B050"/>
          </a:solidFill>
        </p:spPr>
        <p:txBody>
          <a:bodyPr wrap="square">
            <a:spAutoFit/>
          </a:bodyPr>
          <a:lstStyle/>
          <a:p>
            <a:pPr lvl="0" algn="ctr"/>
            <a:r>
              <a:rPr lang="en-GB" sz="2400" i="1" dirty="0"/>
              <a:t>Commitment to on-going engagement with the Schools of Sanctuary stream. This may include sharing resources, ideas and achievements via the school’s website or the national City of Sanctuary website, and/or with other local/regional schools.  </a:t>
            </a:r>
          </a:p>
        </p:txBody>
      </p:sp>
    </p:spTree>
    <p:extLst>
      <p:ext uri="{BB962C8B-B14F-4D97-AF65-F5344CB8AC3E}">
        <p14:creationId xmlns:p14="http://schemas.microsoft.com/office/powerpoint/2010/main" val="244278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6A559-F32B-4887-80AC-AC8B6889E15F}"/>
              </a:ext>
            </a:extLst>
          </p:cNvPr>
          <p:cNvSpPr txBox="1"/>
          <p:nvPr/>
        </p:nvSpPr>
        <p:spPr>
          <a:xfrm>
            <a:off x="471580" y="333200"/>
            <a:ext cx="4274211" cy="707886"/>
          </a:xfrm>
          <a:prstGeom prst="rect">
            <a:avLst/>
          </a:prstGeom>
          <a:noFill/>
        </p:spPr>
        <p:txBody>
          <a:bodyPr wrap="square" rtlCol="0">
            <a:spAutoFit/>
          </a:bodyPr>
          <a:lstStyle/>
          <a:p>
            <a:r>
              <a:rPr lang="en-GB" sz="2000" b="1" dirty="0"/>
              <a:t>SCHOOLS OF SANCTUARY PRINCIPLES &amp; MINIMUM CRITERIA</a:t>
            </a:r>
          </a:p>
        </p:txBody>
      </p:sp>
      <p:pic>
        <p:nvPicPr>
          <p:cNvPr id="4" name="Picture 3">
            <a:extLst>
              <a:ext uri="{FF2B5EF4-FFF2-40B4-BE49-F238E27FC236}">
                <a16:creationId xmlns:a16="http://schemas.microsoft.com/office/drawing/2014/main" id="{EAD82D2D-A9E1-FC24-AA20-B5890A6A2CFE}"/>
              </a:ext>
            </a:extLst>
          </p:cNvPr>
          <p:cNvPicPr>
            <a:picLocks noChangeAspect="1"/>
          </p:cNvPicPr>
          <p:nvPr/>
        </p:nvPicPr>
        <p:blipFill>
          <a:blip r:embed="rId3"/>
          <a:stretch>
            <a:fillRect/>
          </a:stretch>
        </p:blipFill>
        <p:spPr>
          <a:xfrm>
            <a:off x="471580" y="953593"/>
            <a:ext cx="3920479" cy="5571207"/>
          </a:xfrm>
          <a:prstGeom prst="rect">
            <a:avLst/>
          </a:prstGeom>
        </p:spPr>
      </p:pic>
      <p:sp>
        <p:nvSpPr>
          <p:cNvPr id="5" name="TextBox 4">
            <a:extLst>
              <a:ext uri="{FF2B5EF4-FFF2-40B4-BE49-F238E27FC236}">
                <a16:creationId xmlns:a16="http://schemas.microsoft.com/office/drawing/2014/main" id="{256C6CB7-C776-09C7-1561-C82B6E045F2D}"/>
              </a:ext>
            </a:extLst>
          </p:cNvPr>
          <p:cNvSpPr txBox="1"/>
          <p:nvPr/>
        </p:nvSpPr>
        <p:spPr>
          <a:xfrm>
            <a:off x="4745792" y="333200"/>
            <a:ext cx="7075420" cy="1754326"/>
          </a:xfrm>
          <a:prstGeom prst="rect">
            <a:avLst/>
          </a:prstGeom>
          <a:noFill/>
        </p:spPr>
        <p:txBody>
          <a:bodyPr wrap="square" rtlCol="0">
            <a:spAutoFit/>
          </a:bodyPr>
          <a:lstStyle/>
          <a:p>
            <a:r>
              <a:rPr lang="en-GB" dirty="0"/>
              <a:t>There are 8 minimum criteria that all schools must fulfil as a minimum if they are to considered a School of Sanctuary.</a:t>
            </a:r>
          </a:p>
          <a:p>
            <a:endParaRPr lang="en-GB" dirty="0"/>
          </a:p>
          <a:p>
            <a:r>
              <a:rPr lang="en-GB" dirty="0"/>
              <a:t>Read each criteria and decide which principle you think it comes under: learn, embed or share. Share your thoughts in the chat box.</a:t>
            </a:r>
          </a:p>
          <a:p>
            <a:endParaRPr lang="en-GB" dirty="0"/>
          </a:p>
        </p:txBody>
      </p:sp>
      <p:sp>
        <p:nvSpPr>
          <p:cNvPr id="7" name="TextBox 6">
            <a:extLst>
              <a:ext uri="{FF2B5EF4-FFF2-40B4-BE49-F238E27FC236}">
                <a16:creationId xmlns:a16="http://schemas.microsoft.com/office/drawing/2014/main" id="{F1665267-9582-D24C-8A1B-A8023DAD045B}"/>
              </a:ext>
            </a:extLst>
          </p:cNvPr>
          <p:cNvSpPr txBox="1"/>
          <p:nvPr/>
        </p:nvSpPr>
        <p:spPr>
          <a:xfrm>
            <a:off x="5236288" y="2842596"/>
            <a:ext cx="6094428" cy="2677656"/>
          </a:xfrm>
          <a:prstGeom prst="rect">
            <a:avLst/>
          </a:prstGeom>
          <a:solidFill>
            <a:srgbClr val="00B050"/>
          </a:solidFill>
        </p:spPr>
        <p:txBody>
          <a:bodyPr wrap="square">
            <a:spAutoFit/>
          </a:bodyPr>
          <a:lstStyle/>
          <a:p>
            <a:pPr algn="ctr"/>
            <a:r>
              <a:rPr lang="en-GB" sz="2400" i="1" dirty="0"/>
              <a:t>Commitment to supporting age-appropriate active pupil voice on sanctuary and welcome/welcoming activities in the school. For example, this might mean ensuring that your School Council or other student-led groups are actively involved in the process of working towards recognition.</a:t>
            </a:r>
          </a:p>
        </p:txBody>
      </p:sp>
    </p:spTree>
    <p:extLst>
      <p:ext uri="{BB962C8B-B14F-4D97-AF65-F5344CB8AC3E}">
        <p14:creationId xmlns:p14="http://schemas.microsoft.com/office/powerpoint/2010/main" val="314557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6A559-F32B-4887-80AC-AC8B6889E15F}"/>
              </a:ext>
            </a:extLst>
          </p:cNvPr>
          <p:cNvSpPr txBox="1"/>
          <p:nvPr/>
        </p:nvSpPr>
        <p:spPr>
          <a:xfrm>
            <a:off x="471580" y="333200"/>
            <a:ext cx="4274211" cy="707886"/>
          </a:xfrm>
          <a:prstGeom prst="rect">
            <a:avLst/>
          </a:prstGeom>
          <a:noFill/>
        </p:spPr>
        <p:txBody>
          <a:bodyPr wrap="square" rtlCol="0">
            <a:spAutoFit/>
          </a:bodyPr>
          <a:lstStyle/>
          <a:p>
            <a:r>
              <a:rPr lang="en-GB" sz="2000" b="1" dirty="0"/>
              <a:t>SCHOOLS OF SANCTUARY PRINCIPLES &amp; MINIMUM CRITERIA</a:t>
            </a:r>
          </a:p>
        </p:txBody>
      </p:sp>
      <p:pic>
        <p:nvPicPr>
          <p:cNvPr id="4" name="Picture 3">
            <a:extLst>
              <a:ext uri="{FF2B5EF4-FFF2-40B4-BE49-F238E27FC236}">
                <a16:creationId xmlns:a16="http://schemas.microsoft.com/office/drawing/2014/main" id="{EAD82D2D-A9E1-FC24-AA20-B5890A6A2CFE}"/>
              </a:ext>
            </a:extLst>
          </p:cNvPr>
          <p:cNvPicPr>
            <a:picLocks noChangeAspect="1"/>
          </p:cNvPicPr>
          <p:nvPr/>
        </p:nvPicPr>
        <p:blipFill>
          <a:blip r:embed="rId3"/>
          <a:stretch>
            <a:fillRect/>
          </a:stretch>
        </p:blipFill>
        <p:spPr>
          <a:xfrm>
            <a:off x="471580" y="953593"/>
            <a:ext cx="3920479" cy="5571207"/>
          </a:xfrm>
          <a:prstGeom prst="rect">
            <a:avLst/>
          </a:prstGeom>
        </p:spPr>
      </p:pic>
      <p:sp>
        <p:nvSpPr>
          <p:cNvPr id="5" name="TextBox 4">
            <a:extLst>
              <a:ext uri="{FF2B5EF4-FFF2-40B4-BE49-F238E27FC236}">
                <a16:creationId xmlns:a16="http://schemas.microsoft.com/office/drawing/2014/main" id="{256C6CB7-C776-09C7-1561-C82B6E045F2D}"/>
              </a:ext>
            </a:extLst>
          </p:cNvPr>
          <p:cNvSpPr txBox="1"/>
          <p:nvPr/>
        </p:nvSpPr>
        <p:spPr>
          <a:xfrm>
            <a:off x="4745792" y="333200"/>
            <a:ext cx="7075420" cy="1754326"/>
          </a:xfrm>
          <a:prstGeom prst="rect">
            <a:avLst/>
          </a:prstGeom>
          <a:noFill/>
        </p:spPr>
        <p:txBody>
          <a:bodyPr wrap="square" rtlCol="0">
            <a:spAutoFit/>
          </a:bodyPr>
          <a:lstStyle/>
          <a:p>
            <a:r>
              <a:rPr lang="en-GB" dirty="0"/>
              <a:t>There are 8 minimum criteria that all schools must fulfil as a minimum if they are to considered a School of Sanctuary.</a:t>
            </a:r>
          </a:p>
          <a:p>
            <a:endParaRPr lang="en-GB" dirty="0"/>
          </a:p>
          <a:p>
            <a:r>
              <a:rPr lang="en-GB" dirty="0"/>
              <a:t>Read each criteria and decide which principle you think it comes under: learn, embed or share. Share your thoughts in the chat box.</a:t>
            </a:r>
          </a:p>
          <a:p>
            <a:endParaRPr lang="en-GB" dirty="0"/>
          </a:p>
        </p:txBody>
      </p:sp>
      <p:sp>
        <p:nvSpPr>
          <p:cNvPr id="7" name="TextBox 6">
            <a:extLst>
              <a:ext uri="{FF2B5EF4-FFF2-40B4-BE49-F238E27FC236}">
                <a16:creationId xmlns:a16="http://schemas.microsoft.com/office/drawing/2014/main" id="{F1665267-9582-D24C-8A1B-A8023DAD045B}"/>
              </a:ext>
            </a:extLst>
          </p:cNvPr>
          <p:cNvSpPr txBox="1"/>
          <p:nvPr/>
        </p:nvSpPr>
        <p:spPr>
          <a:xfrm>
            <a:off x="5236288" y="2842596"/>
            <a:ext cx="6094428" cy="1938992"/>
          </a:xfrm>
          <a:prstGeom prst="rect">
            <a:avLst/>
          </a:prstGeom>
          <a:solidFill>
            <a:srgbClr val="00B050"/>
          </a:solidFill>
        </p:spPr>
        <p:txBody>
          <a:bodyPr wrap="square">
            <a:spAutoFit/>
          </a:bodyPr>
          <a:lstStyle/>
          <a:p>
            <a:pPr algn="ctr"/>
            <a:r>
              <a:rPr lang="en-GB" sz="2400" i="1" dirty="0"/>
              <a:t>The School must demonstrate how it has embedded the concept of welcome and inclusion in the school. This should show how the school will continue to develop and sustain a culture of welcome beyond the award</a:t>
            </a:r>
          </a:p>
        </p:txBody>
      </p:sp>
    </p:spTree>
    <p:extLst>
      <p:ext uri="{BB962C8B-B14F-4D97-AF65-F5344CB8AC3E}">
        <p14:creationId xmlns:p14="http://schemas.microsoft.com/office/powerpoint/2010/main" val="361749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6A559-F32B-4887-80AC-AC8B6889E15F}"/>
              </a:ext>
            </a:extLst>
          </p:cNvPr>
          <p:cNvSpPr txBox="1"/>
          <p:nvPr/>
        </p:nvSpPr>
        <p:spPr>
          <a:xfrm>
            <a:off x="471580" y="333200"/>
            <a:ext cx="4274211" cy="707886"/>
          </a:xfrm>
          <a:prstGeom prst="rect">
            <a:avLst/>
          </a:prstGeom>
          <a:noFill/>
        </p:spPr>
        <p:txBody>
          <a:bodyPr wrap="square" rtlCol="0">
            <a:spAutoFit/>
          </a:bodyPr>
          <a:lstStyle/>
          <a:p>
            <a:r>
              <a:rPr lang="en-GB" sz="2000" b="1" dirty="0"/>
              <a:t>SCHOOLS OF SANCTUARY PRINCIPLES &amp; MINIMUM CRITERIA</a:t>
            </a:r>
          </a:p>
        </p:txBody>
      </p:sp>
      <p:pic>
        <p:nvPicPr>
          <p:cNvPr id="4" name="Picture 3">
            <a:extLst>
              <a:ext uri="{FF2B5EF4-FFF2-40B4-BE49-F238E27FC236}">
                <a16:creationId xmlns:a16="http://schemas.microsoft.com/office/drawing/2014/main" id="{EAD82D2D-A9E1-FC24-AA20-B5890A6A2CFE}"/>
              </a:ext>
            </a:extLst>
          </p:cNvPr>
          <p:cNvPicPr>
            <a:picLocks noChangeAspect="1"/>
          </p:cNvPicPr>
          <p:nvPr/>
        </p:nvPicPr>
        <p:blipFill>
          <a:blip r:embed="rId3"/>
          <a:stretch>
            <a:fillRect/>
          </a:stretch>
        </p:blipFill>
        <p:spPr>
          <a:xfrm>
            <a:off x="471580" y="953593"/>
            <a:ext cx="3920479" cy="5571207"/>
          </a:xfrm>
          <a:prstGeom prst="rect">
            <a:avLst/>
          </a:prstGeom>
        </p:spPr>
      </p:pic>
      <p:sp>
        <p:nvSpPr>
          <p:cNvPr id="5" name="TextBox 4">
            <a:extLst>
              <a:ext uri="{FF2B5EF4-FFF2-40B4-BE49-F238E27FC236}">
                <a16:creationId xmlns:a16="http://schemas.microsoft.com/office/drawing/2014/main" id="{256C6CB7-C776-09C7-1561-C82B6E045F2D}"/>
              </a:ext>
            </a:extLst>
          </p:cNvPr>
          <p:cNvSpPr txBox="1"/>
          <p:nvPr/>
        </p:nvSpPr>
        <p:spPr>
          <a:xfrm>
            <a:off x="4745792" y="333200"/>
            <a:ext cx="7075420" cy="1754326"/>
          </a:xfrm>
          <a:prstGeom prst="rect">
            <a:avLst/>
          </a:prstGeom>
          <a:noFill/>
        </p:spPr>
        <p:txBody>
          <a:bodyPr wrap="square" rtlCol="0">
            <a:spAutoFit/>
          </a:bodyPr>
          <a:lstStyle/>
          <a:p>
            <a:r>
              <a:rPr lang="en-GB" dirty="0"/>
              <a:t>There are 8 minimum criteria that all schools must fulfil as a minimum if they are to considered a School of Sanctuary.</a:t>
            </a:r>
          </a:p>
          <a:p>
            <a:endParaRPr lang="en-GB" dirty="0"/>
          </a:p>
          <a:p>
            <a:r>
              <a:rPr lang="en-GB" dirty="0"/>
              <a:t>Read each criteria and decide which principle you think it comes under: learn, embed or share. Share your thoughts in the chat box.</a:t>
            </a:r>
          </a:p>
          <a:p>
            <a:endParaRPr lang="en-GB" dirty="0"/>
          </a:p>
        </p:txBody>
      </p:sp>
      <p:sp>
        <p:nvSpPr>
          <p:cNvPr id="7" name="TextBox 6">
            <a:extLst>
              <a:ext uri="{FF2B5EF4-FFF2-40B4-BE49-F238E27FC236}">
                <a16:creationId xmlns:a16="http://schemas.microsoft.com/office/drawing/2014/main" id="{F1665267-9582-D24C-8A1B-A8023DAD045B}"/>
              </a:ext>
            </a:extLst>
          </p:cNvPr>
          <p:cNvSpPr txBox="1"/>
          <p:nvPr/>
        </p:nvSpPr>
        <p:spPr>
          <a:xfrm>
            <a:off x="5236288" y="3139031"/>
            <a:ext cx="6094428" cy="1200329"/>
          </a:xfrm>
          <a:prstGeom prst="rect">
            <a:avLst/>
          </a:prstGeom>
          <a:solidFill>
            <a:srgbClr val="00B050"/>
          </a:solidFill>
        </p:spPr>
        <p:txBody>
          <a:bodyPr wrap="square">
            <a:spAutoFit/>
          </a:bodyPr>
          <a:lstStyle/>
          <a:p>
            <a:pPr algn="ctr"/>
            <a:r>
              <a:rPr lang="en-GB" sz="2400" i="1" dirty="0"/>
              <a:t>Training and education opportunities are provided for school staff &amp; management on refugee, asylum and migration issues</a:t>
            </a:r>
          </a:p>
        </p:txBody>
      </p:sp>
    </p:spTree>
    <p:extLst>
      <p:ext uri="{BB962C8B-B14F-4D97-AF65-F5344CB8AC3E}">
        <p14:creationId xmlns:p14="http://schemas.microsoft.com/office/powerpoint/2010/main" val="9997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body" sz="quarter" idx="10"/>
          </p:nvPr>
        </p:nvSpPr>
        <p:spPr/>
        <p:txBody>
          <a:bodyPr/>
          <a:lstStyle/>
          <a:p>
            <a:r>
              <a:rPr lang="en-US"/>
              <a:t>Online Etiquette</a:t>
            </a:r>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593725" y="1314450"/>
            <a:ext cx="4910784" cy="3917950"/>
          </a:xfrm>
        </p:spPr>
        <p:txBody>
          <a:bodyPr>
            <a:normAutofit fontScale="70000" lnSpcReduction="20000"/>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using technology today so it </a:t>
            </a:r>
            <a:r>
              <a:rPr lang="en-US" sz="2800" b="1" dirty="0">
                <a:solidFill>
                  <a:prstClr val="black"/>
                </a:solidFill>
              </a:rPr>
              <a:t>may</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freeze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 rejoin us as soon as you can.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a:t>
            </a:r>
            <a:r>
              <a:rPr kumimoji="0" lang="en-US" sz="2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a:t>
            </a:r>
            <a:r>
              <a:rPr kumimoji="0" lang="en-US" sz="2800" b="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recording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session.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the chat facility to ask questions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800" b="1" dirty="0">
                <a:solidFill>
                  <a:prstClr val="black"/>
                </a:solidFill>
              </a:rPr>
              <a:t>Q</a:t>
            </a:r>
            <a:r>
              <a:rPr kumimoji="0" lang="en-US"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uestions</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will be read and answered after each section of the session. </a:t>
            </a:r>
            <a:r>
              <a:rPr lang="en-US" sz="2800" b="1" dirty="0">
                <a:solidFill>
                  <a:prstClr val="black"/>
                </a:solidFill>
              </a:rPr>
              <a:t>There will also be time for further questions at the end</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6538D98B-6BB5-4E10-9AD7-70E1F33A89FB}"/>
              </a:ext>
            </a:extLst>
          </p:cNvPr>
          <p:cNvSpPr txBox="1"/>
          <p:nvPr/>
        </p:nvSpPr>
        <p:spPr>
          <a:xfrm>
            <a:off x="5742994" y="488239"/>
            <a:ext cx="3096395" cy="3081708"/>
          </a:xfrm>
          <a:prstGeom prst="ellipse">
            <a:avLst/>
          </a:prstGeom>
          <a:solidFill>
            <a:srgbClr val="00B050"/>
          </a:solidFill>
          <a:effectLst>
            <a:outerShdw dist="101600" dir="2700000" sx="101000" sy="101000" algn="tl" rotWithShape="0">
              <a:prstClr val="black">
                <a:alpha val="14000"/>
              </a:prstClr>
            </a:outerShdw>
          </a:effectLst>
        </p:spPr>
        <p:txBody>
          <a:bodyPr wrap="square" lIns="91440" tIns="45720" rIns="91440" bIns="45720"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Arial"/>
                <a:cs typeface="Arial"/>
              </a:rPr>
              <a:t>Check your camera is switched </a:t>
            </a:r>
            <a:r>
              <a:rPr lang="en-US" sz="2400" b="1">
                <a:solidFill>
                  <a:schemeClr val="bg1"/>
                </a:solidFill>
                <a:latin typeface="Arial"/>
                <a:cs typeface="Arial"/>
              </a:rPr>
              <a:t>on</a:t>
            </a:r>
            <a:r>
              <a:rPr kumimoji="0" lang="en-US" sz="2400" b="1" i="0" u="none" strike="noStrike" kern="1200" cap="none" spc="0" normalizeH="0" baseline="0" noProof="0">
                <a:ln>
                  <a:noFill/>
                </a:ln>
                <a:solidFill>
                  <a:schemeClr val="bg1"/>
                </a:solidFill>
                <a:effectLst/>
                <a:uLnTx/>
                <a:uFillTx/>
                <a:latin typeface="Arial"/>
                <a:cs typeface="Arial"/>
              </a:rPr>
              <a:t>.</a:t>
            </a:r>
          </a:p>
        </p:txBody>
      </p:sp>
      <p:sp>
        <p:nvSpPr>
          <p:cNvPr id="5" name="TextBox 4">
            <a:extLst>
              <a:ext uri="{FF2B5EF4-FFF2-40B4-BE49-F238E27FC236}">
                <a16:creationId xmlns:a16="http://schemas.microsoft.com/office/drawing/2014/main" id="{BB5036C1-6948-44F5-92E1-A3F90EE0104C}"/>
              </a:ext>
            </a:extLst>
          </p:cNvPr>
          <p:cNvSpPr txBox="1"/>
          <p:nvPr/>
        </p:nvSpPr>
        <p:spPr>
          <a:xfrm>
            <a:off x="8006511" y="3074400"/>
            <a:ext cx="3302921" cy="3081708"/>
          </a:xfrm>
          <a:prstGeom prst="ellipse">
            <a:avLst/>
          </a:prstGeom>
          <a:solidFill>
            <a:schemeClr val="accent6">
              <a:lumMod val="75000"/>
            </a:schemeClr>
          </a:solidFill>
          <a:effectLst>
            <a:outerShdw dist="215900" dir="2700000" sx="97000" sy="97000" algn="tl" rotWithShape="0">
              <a:prstClr val="black">
                <a:alpha val="24000"/>
              </a:prstClr>
            </a:outerShdw>
          </a:effectLst>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Remember everyone can read your responses in the chat.</a:t>
            </a:r>
          </a:p>
        </p:txBody>
      </p:sp>
      <p:sp>
        <p:nvSpPr>
          <p:cNvPr id="6" name="TextBox 5">
            <a:extLst>
              <a:ext uri="{FF2B5EF4-FFF2-40B4-BE49-F238E27FC236}">
                <a16:creationId xmlns:a16="http://schemas.microsoft.com/office/drawing/2014/main" id="{F3EFE5B7-1797-40D6-B2B1-ADC615DD4804}"/>
              </a:ext>
            </a:extLst>
          </p:cNvPr>
          <p:cNvSpPr txBox="1"/>
          <p:nvPr/>
        </p:nvSpPr>
        <p:spPr>
          <a:xfrm>
            <a:off x="9077874" y="181872"/>
            <a:ext cx="2951664" cy="2802788"/>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Check your  microphone is off.</a:t>
            </a:r>
          </a:p>
        </p:txBody>
      </p:sp>
    </p:spTree>
    <p:extLst>
      <p:ext uri="{BB962C8B-B14F-4D97-AF65-F5344CB8AC3E}">
        <p14:creationId xmlns:p14="http://schemas.microsoft.com/office/powerpoint/2010/main" val="4057865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6A559-F32B-4887-80AC-AC8B6889E15F}"/>
              </a:ext>
            </a:extLst>
          </p:cNvPr>
          <p:cNvSpPr txBox="1"/>
          <p:nvPr/>
        </p:nvSpPr>
        <p:spPr>
          <a:xfrm>
            <a:off x="471580" y="333200"/>
            <a:ext cx="4274211" cy="707886"/>
          </a:xfrm>
          <a:prstGeom prst="rect">
            <a:avLst/>
          </a:prstGeom>
          <a:noFill/>
        </p:spPr>
        <p:txBody>
          <a:bodyPr wrap="square" rtlCol="0">
            <a:spAutoFit/>
          </a:bodyPr>
          <a:lstStyle/>
          <a:p>
            <a:r>
              <a:rPr lang="en-GB" sz="2000" b="1" dirty="0"/>
              <a:t>SCHOOLS OF SANCTUARY PRINCIPLES &amp; MINIMUM CRITERIA</a:t>
            </a:r>
          </a:p>
        </p:txBody>
      </p:sp>
      <p:pic>
        <p:nvPicPr>
          <p:cNvPr id="4" name="Picture 3">
            <a:extLst>
              <a:ext uri="{FF2B5EF4-FFF2-40B4-BE49-F238E27FC236}">
                <a16:creationId xmlns:a16="http://schemas.microsoft.com/office/drawing/2014/main" id="{EAD82D2D-A9E1-FC24-AA20-B5890A6A2CFE}"/>
              </a:ext>
            </a:extLst>
          </p:cNvPr>
          <p:cNvPicPr>
            <a:picLocks noChangeAspect="1"/>
          </p:cNvPicPr>
          <p:nvPr/>
        </p:nvPicPr>
        <p:blipFill>
          <a:blip r:embed="rId3"/>
          <a:stretch>
            <a:fillRect/>
          </a:stretch>
        </p:blipFill>
        <p:spPr>
          <a:xfrm>
            <a:off x="471580" y="953593"/>
            <a:ext cx="3920479" cy="5571207"/>
          </a:xfrm>
          <a:prstGeom prst="rect">
            <a:avLst/>
          </a:prstGeom>
        </p:spPr>
      </p:pic>
      <p:sp>
        <p:nvSpPr>
          <p:cNvPr id="5" name="TextBox 4">
            <a:extLst>
              <a:ext uri="{FF2B5EF4-FFF2-40B4-BE49-F238E27FC236}">
                <a16:creationId xmlns:a16="http://schemas.microsoft.com/office/drawing/2014/main" id="{256C6CB7-C776-09C7-1561-C82B6E045F2D}"/>
              </a:ext>
            </a:extLst>
          </p:cNvPr>
          <p:cNvSpPr txBox="1"/>
          <p:nvPr/>
        </p:nvSpPr>
        <p:spPr>
          <a:xfrm>
            <a:off x="4745792" y="333200"/>
            <a:ext cx="7075420" cy="1754326"/>
          </a:xfrm>
          <a:prstGeom prst="rect">
            <a:avLst/>
          </a:prstGeom>
          <a:noFill/>
        </p:spPr>
        <p:txBody>
          <a:bodyPr wrap="square" rtlCol="0">
            <a:spAutoFit/>
          </a:bodyPr>
          <a:lstStyle/>
          <a:p>
            <a:r>
              <a:rPr lang="en-GB" dirty="0"/>
              <a:t>There are 8 minimum criteria that all schools must fulfil as a minimum if they are to considered a School of Sanctuary.</a:t>
            </a:r>
          </a:p>
          <a:p>
            <a:endParaRPr lang="en-GB" dirty="0"/>
          </a:p>
          <a:p>
            <a:r>
              <a:rPr lang="en-GB" dirty="0"/>
              <a:t>Read each criteria and decide which principle you think it comes under: learn, embed or share. Share your thoughts in the chat box.</a:t>
            </a:r>
          </a:p>
          <a:p>
            <a:endParaRPr lang="en-GB" dirty="0"/>
          </a:p>
        </p:txBody>
      </p:sp>
      <p:sp>
        <p:nvSpPr>
          <p:cNvPr id="7" name="TextBox 6">
            <a:extLst>
              <a:ext uri="{FF2B5EF4-FFF2-40B4-BE49-F238E27FC236}">
                <a16:creationId xmlns:a16="http://schemas.microsoft.com/office/drawing/2014/main" id="{F1665267-9582-D24C-8A1B-A8023DAD045B}"/>
              </a:ext>
            </a:extLst>
          </p:cNvPr>
          <p:cNvSpPr txBox="1"/>
          <p:nvPr/>
        </p:nvSpPr>
        <p:spPr>
          <a:xfrm>
            <a:off x="5236288" y="2667336"/>
            <a:ext cx="6094428" cy="1938992"/>
          </a:xfrm>
          <a:prstGeom prst="rect">
            <a:avLst/>
          </a:prstGeom>
          <a:solidFill>
            <a:srgbClr val="00B050"/>
          </a:solidFill>
        </p:spPr>
        <p:txBody>
          <a:bodyPr wrap="square">
            <a:spAutoFit/>
          </a:bodyPr>
          <a:lstStyle/>
          <a:p>
            <a:pPr algn="ctr"/>
            <a:r>
              <a:rPr lang="en-GB" sz="2400" i="1" dirty="0"/>
              <a:t>Recognition of and participation in the annual Refugee Week, A Day of Welcome and/or other annual/regular celebratory events which highlight the contribution of people seeking sanctuary and migrants to the UK. </a:t>
            </a:r>
          </a:p>
        </p:txBody>
      </p:sp>
    </p:spTree>
    <p:extLst>
      <p:ext uri="{BB962C8B-B14F-4D97-AF65-F5344CB8AC3E}">
        <p14:creationId xmlns:p14="http://schemas.microsoft.com/office/powerpoint/2010/main" val="428613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6A559-F32B-4887-80AC-AC8B6889E15F}"/>
              </a:ext>
            </a:extLst>
          </p:cNvPr>
          <p:cNvSpPr txBox="1"/>
          <p:nvPr/>
        </p:nvSpPr>
        <p:spPr>
          <a:xfrm>
            <a:off x="471580" y="333200"/>
            <a:ext cx="4274211" cy="707886"/>
          </a:xfrm>
          <a:prstGeom prst="rect">
            <a:avLst/>
          </a:prstGeom>
          <a:noFill/>
        </p:spPr>
        <p:txBody>
          <a:bodyPr wrap="square" rtlCol="0">
            <a:spAutoFit/>
          </a:bodyPr>
          <a:lstStyle/>
          <a:p>
            <a:r>
              <a:rPr lang="en-GB" sz="2000" b="1" dirty="0"/>
              <a:t>SCHOOLS OF SANCTUARY PRINCIPLES &amp; MINIMUM CRITERIA</a:t>
            </a:r>
          </a:p>
        </p:txBody>
      </p:sp>
      <p:pic>
        <p:nvPicPr>
          <p:cNvPr id="4" name="Picture 3">
            <a:extLst>
              <a:ext uri="{FF2B5EF4-FFF2-40B4-BE49-F238E27FC236}">
                <a16:creationId xmlns:a16="http://schemas.microsoft.com/office/drawing/2014/main" id="{EAD82D2D-A9E1-FC24-AA20-B5890A6A2CFE}"/>
              </a:ext>
            </a:extLst>
          </p:cNvPr>
          <p:cNvPicPr>
            <a:picLocks noChangeAspect="1"/>
          </p:cNvPicPr>
          <p:nvPr/>
        </p:nvPicPr>
        <p:blipFill>
          <a:blip r:embed="rId3"/>
          <a:stretch>
            <a:fillRect/>
          </a:stretch>
        </p:blipFill>
        <p:spPr>
          <a:xfrm>
            <a:off x="471580" y="953593"/>
            <a:ext cx="3920479" cy="5571207"/>
          </a:xfrm>
          <a:prstGeom prst="rect">
            <a:avLst/>
          </a:prstGeom>
        </p:spPr>
      </p:pic>
      <p:sp>
        <p:nvSpPr>
          <p:cNvPr id="5" name="TextBox 4">
            <a:extLst>
              <a:ext uri="{FF2B5EF4-FFF2-40B4-BE49-F238E27FC236}">
                <a16:creationId xmlns:a16="http://schemas.microsoft.com/office/drawing/2014/main" id="{256C6CB7-C776-09C7-1561-C82B6E045F2D}"/>
              </a:ext>
            </a:extLst>
          </p:cNvPr>
          <p:cNvSpPr txBox="1"/>
          <p:nvPr/>
        </p:nvSpPr>
        <p:spPr>
          <a:xfrm>
            <a:off x="4745792" y="333200"/>
            <a:ext cx="7075420" cy="1754326"/>
          </a:xfrm>
          <a:prstGeom prst="rect">
            <a:avLst/>
          </a:prstGeom>
          <a:noFill/>
        </p:spPr>
        <p:txBody>
          <a:bodyPr wrap="square" rtlCol="0">
            <a:spAutoFit/>
          </a:bodyPr>
          <a:lstStyle/>
          <a:p>
            <a:r>
              <a:rPr lang="en-GB" dirty="0"/>
              <a:t>There are 8 minimum criteria that all schools must fulfil as a minimum if they are to considered a School of Sanctuary.</a:t>
            </a:r>
          </a:p>
          <a:p>
            <a:endParaRPr lang="en-GB" dirty="0"/>
          </a:p>
          <a:p>
            <a:r>
              <a:rPr lang="en-GB" dirty="0"/>
              <a:t>Read each criteria and decide which principle you think it comes under: learn, embed or share. Share your thoughts in the chat box.</a:t>
            </a:r>
          </a:p>
          <a:p>
            <a:endParaRPr lang="en-GB" dirty="0"/>
          </a:p>
        </p:txBody>
      </p:sp>
      <p:sp>
        <p:nvSpPr>
          <p:cNvPr id="7" name="TextBox 6">
            <a:extLst>
              <a:ext uri="{FF2B5EF4-FFF2-40B4-BE49-F238E27FC236}">
                <a16:creationId xmlns:a16="http://schemas.microsoft.com/office/drawing/2014/main" id="{F1665267-9582-D24C-8A1B-A8023DAD045B}"/>
              </a:ext>
            </a:extLst>
          </p:cNvPr>
          <p:cNvSpPr txBox="1"/>
          <p:nvPr/>
        </p:nvSpPr>
        <p:spPr>
          <a:xfrm>
            <a:off x="5236288" y="2842596"/>
            <a:ext cx="6094428" cy="1938992"/>
          </a:xfrm>
          <a:prstGeom prst="rect">
            <a:avLst/>
          </a:prstGeom>
          <a:solidFill>
            <a:srgbClr val="00B050"/>
          </a:solidFill>
        </p:spPr>
        <p:txBody>
          <a:bodyPr wrap="square">
            <a:spAutoFit/>
          </a:bodyPr>
          <a:lstStyle/>
          <a:p>
            <a:pPr algn="ctr"/>
            <a:r>
              <a:rPr lang="en-GB" sz="2400" i="1" dirty="0"/>
              <a:t>The school publicly highlights its activities in support of welcome and inclusion. This can include social media/website posts, school newsletter updates or attending regional activities or meetings.</a:t>
            </a:r>
          </a:p>
        </p:txBody>
      </p:sp>
    </p:spTree>
    <p:extLst>
      <p:ext uri="{BB962C8B-B14F-4D97-AF65-F5344CB8AC3E}">
        <p14:creationId xmlns:p14="http://schemas.microsoft.com/office/powerpoint/2010/main" val="186745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26A559-F32B-4887-80AC-AC8B6889E15F}"/>
              </a:ext>
            </a:extLst>
          </p:cNvPr>
          <p:cNvSpPr txBox="1"/>
          <p:nvPr/>
        </p:nvSpPr>
        <p:spPr>
          <a:xfrm>
            <a:off x="471580" y="333200"/>
            <a:ext cx="4274211" cy="707886"/>
          </a:xfrm>
          <a:prstGeom prst="rect">
            <a:avLst/>
          </a:prstGeom>
          <a:noFill/>
        </p:spPr>
        <p:txBody>
          <a:bodyPr wrap="square" rtlCol="0">
            <a:spAutoFit/>
          </a:bodyPr>
          <a:lstStyle/>
          <a:p>
            <a:r>
              <a:rPr lang="en-GB" sz="2000" b="1" dirty="0"/>
              <a:t>SCHOOLS OF SANCTUARY PRINCIPLES &amp; MINIMUM CRITERIA</a:t>
            </a:r>
          </a:p>
        </p:txBody>
      </p:sp>
      <p:pic>
        <p:nvPicPr>
          <p:cNvPr id="4" name="Picture 3">
            <a:extLst>
              <a:ext uri="{FF2B5EF4-FFF2-40B4-BE49-F238E27FC236}">
                <a16:creationId xmlns:a16="http://schemas.microsoft.com/office/drawing/2014/main" id="{EAD82D2D-A9E1-FC24-AA20-B5890A6A2CFE}"/>
              </a:ext>
            </a:extLst>
          </p:cNvPr>
          <p:cNvPicPr>
            <a:picLocks noChangeAspect="1"/>
          </p:cNvPicPr>
          <p:nvPr/>
        </p:nvPicPr>
        <p:blipFill>
          <a:blip r:embed="rId3"/>
          <a:stretch>
            <a:fillRect/>
          </a:stretch>
        </p:blipFill>
        <p:spPr>
          <a:xfrm>
            <a:off x="471580" y="953593"/>
            <a:ext cx="3920479" cy="5571207"/>
          </a:xfrm>
          <a:prstGeom prst="rect">
            <a:avLst/>
          </a:prstGeom>
        </p:spPr>
      </p:pic>
      <p:sp>
        <p:nvSpPr>
          <p:cNvPr id="5" name="TextBox 4">
            <a:extLst>
              <a:ext uri="{FF2B5EF4-FFF2-40B4-BE49-F238E27FC236}">
                <a16:creationId xmlns:a16="http://schemas.microsoft.com/office/drawing/2014/main" id="{256C6CB7-C776-09C7-1561-C82B6E045F2D}"/>
              </a:ext>
            </a:extLst>
          </p:cNvPr>
          <p:cNvSpPr txBox="1"/>
          <p:nvPr/>
        </p:nvSpPr>
        <p:spPr>
          <a:xfrm>
            <a:off x="4745792" y="333200"/>
            <a:ext cx="7075420" cy="1754326"/>
          </a:xfrm>
          <a:prstGeom prst="rect">
            <a:avLst/>
          </a:prstGeom>
          <a:noFill/>
        </p:spPr>
        <p:txBody>
          <a:bodyPr wrap="square" rtlCol="0">
            <a:spAutoFit/>
          </a:bodyPr>
          <a:lstStyle/>
          <a:p>
            <a:r>
              <a:rPr lang="en-GB" dirty="0"/>
              <a:t>There are 8 minimum criteria that all schools must fulfil as a minimum if they are to considered a School of Sanctuary.</a:t>
            </a:r>
          </a:p>
          <a:p>
            <a:endParaRPr lang="en-GB" dirty="0"/>
          </a:p>
          <a:p>
            <a:r>
              <a:rPr lang="en-GB" dirty="0"/>
              <a:t>Read each criteria and decide which principle you think it comes under: learn, embed or share. Share your thoughts in the chat box.</a:t>
            </a:r>
          </a:p>
          <a:p>
            <a:endParaRPr lang="en-GB" dirty="0"/>
          </a:p>
        </p:txBody>
      </p:sp>
      <p:sp>
        <p:nvSpPr>
          <p:cNvPr id="7" name="TextBox 6">
            <a:extLst>
              <a:ext uri="{FF2B5EF4-FFF2-40B4-BE49-F238E27FC236}">
                <a16:creationId xmlns:a16="http://schemas.microsoft.com/office/drawing/2014/main" id="{F1665267-9582-D24C-8A1B-A8023DAD045B}"/>
              </a:ext>
            </a:extLst>
          </p:cNvPr>
          <p:cNvSpPr txBox="1"/>
          <p:nvPr/>
        </p:nvSpPr>
        <p:spPr>
          <a:xfrm>
            <a:off x="5236288" y="3139031"/>
            <a:ext cx="6094428" cy="1200329"/>
          </a:xfrm>
          <a:prstGeom prst="rect">
            <a:avLst/>
          </a:prstGeom>
          <a:solidFill>
            <a:srgbClr val="00B050"/>
          </a:solidFill>
        </p:spPr>
        <p:txBody>
          <a:bodyPr wrap="square">
            <a:spAutoFit/>
          </a:bodyPr>
          <a:lstStyle/>
          <a:p>
            <a:pPr algn="ctr"/>
            <a:r>
              <a:rPr lang="en-GB" sz="2400" i="1" dirty="0"/>
              <a:t>A public commitment to the City of Sanctuary vision of welcome, including the endorsement of the City of Sanctuary charter</a:t>
            </a:r>
          </a:p>
        </p:txBody>
      </p:sp>
    </p:spTree>
    <p:extLst>
      <p:ext uri="{BB962C8B-B14F-4D97-AF65-F5344CB8AC3E}">
        <p14:creationId xmlns:p14="http://schemas.microsoft.com/office/powerpoint/2010/main" val="88680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D0661D5-E2D7-45E8-8A10-DF3D71659441}"/>
              </a:ext>
            </a:extLst>
          </p:cNvPr>
          <p:cNvGraphicFramePr/>
          <p:nvPr>
            <p:extLst>
              <p:ext uri="{D42A27DB-BD31-4B8C-83A1-F6EECF244321}">
                <p14:modId xmlns:p14="http://schemas.microsoft.com/office/powerpoint/2010/main" val="3721820535"/>
              </p:ext>
            </p:extLst>
          </p:nvPr>
        </p:nvGraphicFramePr>
        <p:xfrm>
          <a:off x="995051" y="478409"/>
          <a:ext cx="10647052" cy="5845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D26A559-F32B-4887-80AC-AC8B6889E15F}"/>
              </a:ext>
            </a:extLst>
          </p:cNvPr>
          <p:cNvSpPr txBox="1"/>
          <p:nvPr/>
        </p:nvSpPr>
        <p:spPr>
          <a:xfrm rot="16200000">
            <a:off x="-1465220" y="3105834"/>
            <a:ext cx="4274211" cy="646331"/>
          </a:xfrm>
          <a:prstGeom prst="rect">
            <a:avLst/>
          </a:prstGeom>
          <a:noFill/>
        </p:spPr>
        <p:txBody>
          <a:bodyPr wrap="square" rtlCol="0">
            <a:spAutoFit/>
          </a:bodyPr>
          <a:lstStyle/>
          <a:p>
            <a:r>
              <a:rPr lang="en-GB" sz="3600" dirty="0"/>
              <a:t>MINIMUM CRITERIA</a:t>
            </a:r>
          </a:p>
        </p:txBody>
      </p:sp>
    </p:spTree>
    <p:extLst>
      <p:ext uri="{BB962C8B-B14F-4D97-AF65-F5344CB8AC3E}">
        <p14:creationId xmlns:p14="http://schemas.microsoft.com/office/powerpoint/2010/main" val="17060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B507A56A-72A8-41E0-B9AD-188D05141537}"/>
                                            </p:graphicEl>
                                          </p:spTgt>
                                        </p:tgtEl>
                                        <p:attrNameLst>
                                          <p:attrName>style.visibility</p:attrName>
                                        </p:attrNameLst>
                                      </p:cBhvr>
                                      <p:to>
                                        <p:strVal val="visible"/>
                                      </p:to>
                                    </p:set>
                                    <p:animEffect transition="in" filter="fade">
                                      <p:cBhvr>
                                        <p:cTn id="7" dur="500"/>
                                        <p:tgtEl>
                                          <p:spTgt spid="2">
                                            <p:graphicEl>
                                              <a:dgm id="{B507A56A-72A8-41E0-B9AD-188D0514153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11683053-5C2D-4769-86B7-AC7B2BCFBE52}"/>
                                            </p:graphicEl>
                                          </p:spTgt>
                                        </p:tgtEl>
                                        <p:attrNameLst>
                                          <p:attrName>style.visibility</p:attrName>
                                        </p:attrNameLst>
                                      </p:cBhvr>
                                      <p:to>
                                        <p:strVal val="visible"/>
                                      </p:to>
                                    </p:set>
                                    <p:animEffect transition="in" filter="fade">
                                      <p:cBhvr>
                                        <p:cTn id="12" dur="500"/>
                                        <p:tgtEl>
                                          <p:spTgt spid="2">
                                            <p:graphicEl>
                                              <a:dgm id="{11683053-5C2D-4769-86B7-AC7B2BCFBE5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6865780D-2FDD-4D3D-8C82-048C5F272A7C}"/>
                                            </p:graphicEl>
                                          </p:spTgt>
                                        </p:tgtEl>
                                        <p:attrNameLst>
                                          <p:attrName>style.visibility</p:attrName>
                                        </p:attrNameLst>
                                      </p:cBhvr>
                                      <p:to>
                                        <p:strVal val="visible"/>
                                      </p:to>
                                    </p:set>
                                    <p:animEffect transition="in" filter="fade">
                                      <p:cBhvr>
                                        <p:cTn id="17" dur="500"/>
                                        <p:tgtEl>
                                          <p:spTgt spid="2">
                                            <p:graphicEl>
                                              <a:dgm id="{6865780D-2FDD-4D3D-8C82-048C5F272A7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032FD971-9258-417F-A14D-060E33283442}"/>
                                            </p:graphicEl>
                                          </p:spTgt>
                                        </p:tgtEl>
                                        <p:attrNameLst>
                                          <p:attrName>style.visibility</p:attrName>
                                        </p:attrNameLst>
                                      </p:cBhvr>
                                      <p:to>
                                        <p:strVal val="visible"/>
                                      </p:to>
                                    </p:set>
                                    <p:animEffect transition="in" filter="fade">
                                      <p:cBhvr>
                                        <p:cTn id="22" dur="500"/>
                                        <p:tgtEl>
                                          <p:spTgt spid="2">
                                            <p:graphicEl>
                                              <a:dgm id="{032FD971-9258-417F-A14D-060E3328344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18AF9135-9044-4133-B4E5-3E34833D46A7}"/>
                                            </p:graphicEl>
                                          </p:spTgt>
                                        </p:tgtEl>
                                        <p:attrNameLst>
                                          <p:attrName>style.visibility</p:attrName>
                                        </p:attrNameLst>
                                      </p:cBhvr>
                                      <p:to>
                                        <p:strVal val="visible"/>
                                      </p:to>
                                    </p:set>
                                    <p:animEffect transition="in" filter="fade">
                                      <p:cBhvr>
                                        <p:cTn id="27" dur="500"/>
                                        <p:tgtEl>
                                          <p:spTgt spid="2">
                                            <p:graphicEl>
                                              <a:dgm id="{18AF9135-9044-4133-B4E5-3E34833D46A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4154A9C4-C1FE-44C3-AEF1-230BEEB7818E}"/>
                                            </p:graphicEl>
                                          </p:spTgt>
                                        </p:tgtEl>
                                        <p:attrNameLst>
                                          <p:attrName>style.visibility</p:attrName>
                                        </p:attrNameLst>
                                      </p:cBhvr>
                                      <p:to>
                                        <p:strVal val="visible"/>
                                      </p:to>
                                    </p:set>
                                    <p:animEffect transition="in" filter="fade">
                                      <p:cBhvr>
                                        <p:cTn id="32" dur="500"/>
                                        <p:tgtEl>
                                          <p:spTgt spid="2">
                                            <p:graphicEl>
                                              <a:dgm id="{4154A9C4-C1FE-44C3-AEF1-230BEEB7818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5A3EFF8-F54D-4B09-88E8-3EAD3107C068}"/>
              </a:ext>
            </a:extLst>
          </p:cNvPr>
          <p:cNvGraphicFramePr/>
          <p:nvPr>
            <p:extLst>
              <p:ext uri="{D42A27DB-BD31-4B8C-83A1-F6EECF244321}">
                <p14:modId xmlns:p14="http://schemas.microsoft.com/office/powerpoint/2010/main" val="3499057104"/>
              </p:ext>
            </p:extLst>
          </p:nvPr>
        </p:nvGraphicFramePr>
        <p:xfrm>
          <a:off x="3455448" y="1209861"/>
          <a:ext cx="2707147" cy="5221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DA9AE23-F2E2-40AF-8EBD-21C765E568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972" y="1667925"/>
            <a:ext cx="2186587" cy="2677701"/>
          </a:xfrm>
          <a:prstGeom prst="rect">
            <a:avLst/>
          </a:prstGeom>
        </p:spPr>
      </p:pic>
      <p:sp>
        <p:nvSpPr>
          <p:cNvPr id="5" name="TextBox 4">
            <a:extLst>
              <a:ext uri="{FF2B5EF4-FFF2-40B4-BE49-F238E27FC236}">
                <a16:creationId xmlns:a16="http://schemas.microsoft.com/office/drawing/2014/main" id="{E902DFA2-367F-4A41-AA8A-879457B02C49}"/>
              </a:ext>
            </a:extLst>
          </p:cNvPr>
          <p:cNvSpPr txBox="1"/>
          <p:nvPr/>
        </p:nvSpPr>
        <p:spPr>
          <a:xfrm>
            <a:off x="2801332" y="625085"/>
            <a:ext cx="7098384" cy="584775"/>
          </a:xfrm>
          <a:prstGeom prst="rect">
            <a:avLst/>
          </a:prstGeom>
          <a:noFill/>
        </p:spPr>
        <p:txBody>
          <a:bodyPr wrap="square" rtlCol="0">
            <a:spAutoFit/>
          </a:bodyPr>
          <a:lstStyle/>
          <a:p>
            <a:r>
              <a:rPr lang="en-GB" sz="3200" b="1" dirty="0"/>
              <a:t>What might this look like in my school?</a:t>
            </a:r>
          </a:p>
        </p:txBody>
      </p:sp>
      <p:sp>
        <p:nvSpPr>
          <p:cNvPr id="7" name="TextBox 6">
            <a:extLst>
              <a:ext uri="{FF2B5EF4-FFF2-40B4-BE49-F238E27FC236}">
                <a16:creationId xmlns:a16="http://schemas.microsoft.com/office/drawing/2014/main" id="{86E50B69-4378-4061-B9C7-2FCE29DBC8E6}"/>
              </a:ext>
            </a:extLst>
          </p:cNvPr>
          <p:cNvSpPr txBox="1"/>
          <p:nvPr/>
        </p:nvSpPr>
        <p:spPr>
          <a:xfrm>
            <a:off x="707972" y="4952487"/>
            <a:ext cx="2354343" cy="830997"/>
          </a:xfrm>
          <a:prstGeom prst="rect">
            <a:avLst/>
          </a:prstGeom>
          <a:noFill/>
        </p:spPr>
        <p:txBody>
          <a:bodyPr wrap="square">
            <a:spAutoFit/>
          </a:bodyPr>
          <a:lstStyle/>
          <a:p>
            <a:pPr algn="r"/>
            <a:r>
              <a:rPr lang="en-GB" sz="1600" i="1" dirty="0"/>
              <a:t>Here are some examples from Schools of Sanctuary in Norfolk</a:t>
            </a:r>
          </a:p>
        </p:txBody>
      </p:sp>
    </p:spTree>
    <p:extLst>
      <p:ext uri="{BB962C8B-B14F-4D97-AF65-F5344CB8AC3E}">
        <p14:creationId xmlns:p14="http://schemas.microsoft.com/office/powerpoint/2010/main" val="130262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5A3EFF8-F54D-4B09-88E8-3EAD3107C068}"/>
              </a:ext>
            </a:extLst>
          </p:cNvPr>
          <p:cNvGraphicFramePr/>
          <p:nvPr>
            <p:extLst>
              <p:ext uri="{D42A27DB-BD31-4B8C-83A1-F6EECF244321}">
                <p14:modId xmlns:p14="http://schemas.microsoft.com/office/powerpoint/2010/main" val="250584229"/>
              </p:ext>
            </p:extLst>
          </p:nvPr>
        </p:nvGraphicFramePr>
        <p:xfrm>
          <a:off x="3455448" y="1209860"/>
          <a:ext cx="567423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DA9AE23-F2E2-40AF-8EBD-21C765E568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972" y="1742323"/>
            <a:ext cx="2186587" cy="2677701"/>
          </a:xfrm>
          <a:prstGeom prst="rect">
            <a:avLst/>
          </a:prstGeom>
        </p:spPr>
      </p:pic>
      <p:sp>
        <p:nvSpPr>
          <p:cNvPr id="5" name="TextBox 4">
            <a:extLst>
              <a:ext uri="{FF2B5EF4-FFF2-40B4-BE49-F238E27FC236}">
                <a16:creationId xmlns:a16="http://schemas.microsoft.com/office/drawing/2014/main" id="{E902DFA2-367F-4A41-AA8A-879457B02C49}"/>
              </a:ext>
            </a:extLst>
          </p:cNvPr>
          <p:cNvSpPr txBox="1"/>
          <p:nvPr/>
        </p:nvSpPr>
        <p:spPr>
          <a:xfrm>
            <a:off x="2801332" y="625085"/>
            <a:ext cx="7098384" cy="584775"/>
          </a:xfrm>
          <a:prstGeom prst="rect">
            <a:avLst/>
          </a:prstGeom>
          <a:noFill/>
        </p:spPr>
        <p:txBody>
          <a:bodyPr wrap="square" rtlCol="0">
            <a:spAutoFit/>
          </a:bodyPr>
          <a:lstStyle/>
          <a:p>
            <a:r>
              <a:rPr lang="en-GB" sz="3200" b="1" dirty="0"/>
              <a:t>What might this look like in my school?</a:t>
            </a:r>
          </a:p>
        </p:txBody>
      </p:sp>
      <p:sp>
        <p:nvSpPr>
          <p:cNvPr id="7" name="TextBox 6">
            <a:extLst>
              <a:ext uri="{FF2B5EF4-FFF2-40B4-BE49-F238E27FC236}">
                <a16:creationId xmlns:a16="http://schemas.microsoft.com/office/drawing/2014/main" id="{86E50B69-4378-4061-B9C7-2FCE29DBC8E6}"/>
              </a:ext>
            </a:extLst>
          </p:cNvPr>
          <p:cNvSpPr txBox="1"/>
          <p:nvPr/>
        </p:nvSpPr>
        <p:spPr>
          <a:xfrm>
            <a:off x="707972" y="4952487"/>
            <a:ext cx="2354343" cy="830997"/>
          </a:xfrm>
          <a:prstGeom prst="rect">
            <a:avLst/>
          </a:prstGeom>
          <a:noFill/>
        </p:spPr>
        <p:txBody>
          <a:bodyPr wrap="square">
            <a:spAutoFit/>
          </a:bodyPr>
          <a:lstStyle/>
          <a:p>
            <a:pPr algn="r"/>
            <a:r>
              <a:rPr lang="en-GB" sz="1600" i="1" dirty="0"/>
              <a:t>Here are some examples from Schools of Sanctuary in Norfolk</a:t>
            </a:r>
          </a:p>
        </p:txBody>
      </p:sp>
    </p:spTree>
    <p:extLst>
      <p:ext uri="{BB962C8B-B14F-4D97-AF65-F5344CB8AC3E}">
        <p14:creationId xmlns:p14="http://schemas.microsoft.com/office/powerpoint/2010/main" val="30997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15A3EFF8-F54D-4B09-88E8-3EAD3107C068}"/>
              </a:ext>
            </a:extLst>
          </p:cNvPr>
          <p:cNvGraphicFramePr/>
          <p:nvPr>
            <p:extLst>
              <p:ext uri="{D42A27DB-BD31-4B8C-83A1-F6EECF244321}">
                <p14:modId xmlns:p14="http://schemas.microsoft.com/office/powerpoint/2010/main" val="1670269581"/>
              </p:ext>
            </p:extLst>
          </p:nvPr>
        </p:nvGraphicFramePr>
        <p:xfrm>
          <a:off x="3455448" y="120986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CDA9AE23-F2E2-40AF-8EBD-21C765E568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972" y="1742323"/>
            <a:ext cx="2186587" cy="2677701"/>
          </a:xfrm>
          <a:prstGeom prst="rect">
            <a:avLst/>
          </a:prstGeom>
        </p:spPr>
      </p:pic>
      <p:sp>
        <p:nvSpPr>
          <p:cNvPr id="5" name="TextBox 4">
            <a:extLst>
              <a:ext uri="{FF2B5EF4-FFF2-40B4-BE49-F238E27FC236}">
                <a16:creationId xmlns:a16="http://schemas.microsoft.com/office/drawing/2014/main" id="{E902DFA2-367F-4A41-AA8A-879457B02C49}"/>
              </a:ext>
            </a:extLst>
          </p:cNvPr>
          <p:cNvSpPr txBox="1"/>
          <p:nvPr/>
        </p:nvSpPr>
        <p:spPr>
          <a:xfrm>
            <a:off x="2801332" y="625085"/>
            <a:ext cx="7098384" cy="584775"/>
          </a:xfrm>
          <a:prstGeom prst="rect">
            <a:avLst/>
          </a:prstGeom>
          <a:noFill/>
        </p:spPr>
        <p:txBody>
          <a:bodyPr wrap="square" rtlCol="0">
            <a:spAutoFit/>
          </a:bodyPr>
          <a:lstStyle/>
          <a:p>
            <a:r>
              <a:rPr lang="en-GB" sz="3200" b="1" dirty="0"/>
              <a:t>What might this look like in my school?</a:t>
            </a:r>
          </a:p>
        </p:txBody>
      </p:sp>
      <p:sp>
        <p:nvSpPr>
          <p:cNvPr id="7" name="TextBox 6">
            <a:extLst>
              <a:ext uri="{FF2B5EF4-FFF2-40B4-BE49-F238E27FC236}">
                <a16:creationId xmlns:a16="http://schemas.microsoft.com/office/drawing/2014/main" id="{86E50B69-4378-4061-B9C7-2FCE29DBC8E6}"/>
              </a:ext>
            </a:extLst>
          </p:cNvPr>
          <p:cNvSpPr txBox="1"/>
          <p:nvPr/>
        </p:nvSpPr>
        <p:spPr>
          <a:xfrm>
            <a:off x="707972" y="4952487"/>
            <a:ext cx="2354343" cy="830997"/>
          </a:xfrm>
          <a:prstGeom prst="rect">
            <a:avLst/>
          </a:prstGeom>
          <a:noFill/>
        </p:spPr>
        <p:txBody>
          <a:bodyPr wrap="square">
            <a:spAutoFit/>
          </a:bodyPr>
          <a:lstStyle/>
          <a:p>
            <a:pPr algn="r"/>
            <a:r>
              <a:rPr lang="en-GB" sz="1600" i="1" dirty="0"/>
              <a:t>Here are some examples from Schools of Sanctuary in Norfolk</a:t>
            </a:r>
          </a:p>
        </p:txBody>
      </p:sp>
    </p:spTree>
    <p:extLst>
      <p:ext uri="{BB962C8B-B14F-4D97-AF65-F5344CB8AC3E}">
        <p14:creationId xmlns:p14="http://schemas.microsoft.com/office/powerpoint/2010/main" val="421905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57570-5131-45DE-8D25-70E25EC693CD}"/>
              </a:ext>
            </a:extLst>
          </p:cNvPr>
          <p:cNvSpPr>
            <a:spLocks noGrp="1"/>
          </p:cNvSpPr>
          <p:nvPr>
            <p:ph type="title"/>
          </p:nvPr>
        </p:nvSpPr>
        <p:spPr/>
        <p:txBody>
          <a:bodyPr>
            <a:normAutofit/>
          </a:bodyPr>
          <a:lstStyle/>
          <a:p>
            <a:endParaRPr lang="en-GB" dirty="0"/>
          </a:p>
        </p:txBody>
      </p:sp>
      <p:pic>
        <p:nvPicPr>
          <p:cNvPr id="4" name="Online Media 3" title="Norfolk Welcomes the world">
            <a:hlinkClick r:id="" action="ppaction://media"/>
            <a:extLst>
              <a:ext uri="{FF2B5EF4-FFF2-40B4-BE49-F238E27FC236}">
                <a16:creationId xmlns:a16="http://schemas.microsoft.com/office/drawing/2014/main" id="{84A9A6A9-3A61-4369-95F1-8C888A5BD4CF}"/>
              </a:ext>
            </a:extLst>
          </p:cNvPr>
          <p:cNvPicPr>
            <a:picLocks noGrp="1" noRot="1" noChangeAspect="1"/>
          </p:cNvPicPr>
          <p:nvPr>
            <p:ph idx="1"/>
            <a:videoFile r:link="rId1"/>
          </p:nvPr>
        </p:nvPicPr>
        <p:blipFill>
          <a:blip r:embed="rId4"/>
          <a:stretch>
            <a:fillRect/>
          </a:stretch>
        </p:blipFill>
        <p:spPr>
          <a:xfrm>
            <a:off x="0" y="0"/>
            <a:ext cx="12192000" cy="6888946"/>
          </a:xfrm>
          <a:prstGeom prst="rect">
            <a:avLst/>
          </a:prstGeom>
        </p:spPr>
      </p:pic>
    </p:spTree>
    <p:extLst>
      <p:ext uri="{BB962C8B-B14F-4D97-AF65-F5344CB8AC3E}">
        <p14:creationId xmlns:p14="http://schemas.microsoft.com/office/powerpoint/2010/main" val="95624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5C4124D1-B085-458B-B255-C3080041C99F}"/>
              </a:ext>
            </a:extLst>
          </p:cNvPr>
          <p:cNvPicPr>
            <a:picLocks noChangeAspect="1"/>
          </p:cNvPicPr>
          <p:nvPr/>
        </p:nvPicPr>
        <p:blipFill rotWithShape="1">
          <a:blip r:embed="rId2">
            <a:extLst>
              <a:ext uri="{28A0092B-C50C-407E-A947-70E740481C1C}">
                <a14:useLocalDpi xmlns:a14="http://schemas.microsoft.com/office/drawing/2010/main" val="0"/>
              </a:ext>
            </a:extLst>
          </a:blip>
          <a:srcRect b="15339"/>
          <a:stretch/>
        </p:blipFill>
        <p:spPr>
          <a:xfrm>
            <a:off x="381000" y="429753"/>
            <a:ext cx="6299279" cy="2799829"/>
          </a:xfrm>
          <a:prstGeom prst="rect">
            <a:avLst/>
          </a:prstGeom>
        </p:spPr>
      </p:pic>
      <p:pic>
        <p:nvPicPr>
          <p:cNvPr id="5" name="Picture 4" descr="Text&#10;&#10;Description automatically generated">
            <a:extLst>
              <a:ext uri="{FF2B5EF4-FFF2-40B4-BE49-F238E27FC236}">
                <a16:creationId xmlns:a16="http://schemas.microsoft.com/office/drawing/2014/main" id="{EFA1DBA4-CDE0-41C7-94C1-D4B7D128B5D5}"/>
              </a:ext>
            </a:extLst>
          </p:cNvPr>
          <p:cNvPicPr>
            <a:picLocks noChangeAspect="1"/>
          </p:cNvPicPr>
          <p:nvPr/>
        </p:nvPicPr>
        <p:blipFill rotWithShape="1">
          <a:blip r:embed="rId3">
            <a:extLst>
              <a:ext uri="{28A0092B-C50C-407E-A947-70E740481C1C}">
                <a14:useLocalDpi xmlns:a14="http://schemas.microsoft.com/office/drawing/2010/main" val="0"/>
              </a:ext>
            </a:extLst>
          </a:blip>
          <a:srcRect l="51305" b="31438"/>
          <a:stretch/>
        </p:blipFill>
        <p:spPr>
          <a:xfrm>
            <a:off x="6819090" y="2808882"/>
            <a:ext cx="4933544" cy="3646806"/>
          </a:xfrm>
          <a:prstGeom prst="rect">
            <a:avLst/>
          </a:prstGeom>
        </p:spPr>
      </p:pic>
      <p:sp>
        <p:nvSpPr>
          <p:cNvPr id="6" name="TextBox 5">
            <a:extLst>
              <a:ext uri="{FF2B5EF4-FFF2-40B4-BE49-F238E27FC236}">
                <a16:creationId xmlns:a16="http://schemas.microsoft.com/office/drawing/2014/main" id="{DD5E95CD-45E0-424E-ABCF-1378671CBE51}"/>
              </a:ext>
            </a:extLst>
          </p:cNvPr>
          <p:cNvSpPr txBox="1"/>
          <p:nvPr/>
        </p:nvSpPr>
        <p:spPr>
          <a:xfrm>
            <a:off x="7023370" y="573932"/>
            <a:ext cx="4729264" cy="2062103"/>
          </a:xfrm>
          <a:prstGeom prst="rect">
            <a:avLst/>
          </a:prstGeom>
          <a:noFill/>
        </p:spPr>
        <p:txBody>
          <a:bodyPr wrap="square" rtlCol="0">
            <a:spAutoFit/>
          </a:bodyPr>
          <a:lstStyle/>
          <a:p>
            <a:pPr algn="ctr"/>
            <a:r>
              <a:rPr lang="en-GB" sz="2800" dirty="0">
                <a:hlinkClick r:id="rId4"/>
              </a:rPr>
              <a:t>https://www.norfolksos.co.uk/a-day-of-welcome-2022</a:t>
            </a:r>
            <a:endParaRPr lang="en-GB" sz="2800" dirty="0"/>
          </a:p>
          <a:p>
            <a:endParaRPr lang="en-GB" dirty="0"/>
          </a:p>
          <a:p>
            <a:pPr marL="285750" indent="-285750">
              <a:buFont typeface="Arial" panose="020B0604020202020204" pitchFamily="34" charset="0"/>
              <a:buChar char="•"/>
            </a:pPr>
            <a:r>
              <a:rPr lang="en-GB" dirty="0"/>
              <a:t>Register to participate</a:t>
            </a:r>
          </a:p>
          <a:p>
            <a:pPr marL="285750" indent="-285750">
              <a:buFont typeface="Arial" panose="020B0604020202020204" pitchFamily="34" charset="0"/>
              <a:buChar char="•"/>
            </a:pPr>
            <a:r>
              <a:rPr lang="en-GB" dirty="0"/>
              <a:t>Download the flyer for A Day of Welcome</a:t>
            </a:r>
          </a:p>
          <a:p>
            <a:pPr marL="285750" indent="-285750">
              <a:buFont typeface="Arial" panose="020B0604020202020204" pitchFamily="34" charset="0"/>
              <a:buChar char="•"/>
            </a:pPr>
            <a:r>
              <a:rPr lang="en-GB" dirty="0"/>
              <a:t>Review the resources for 2021</a:t>
            </a:r>
          </a:p>
        </p:txBody>
      </p:sp>
      <p:sp>
        <p:nvSpPr>
          <p:cNvPr id="10" name="TextBox 9">
            <a:extLst>
              <a:ext uri="{FF2B5EF4-FFF2-40B4-BE49-F238E27FC236}">
                <a16:creationId xmlns:a16="http://schemas.microsoft.com/office/drawing/2014/main" id="{9B1700FA-3BB6-415A-BF80-CBCC45E37BBD}"/>
              </a:ext>
            </a:extLst>
          </p:cNvPr>
          <p:cNvSpPr txBox="1"/>
          <p:nvPr/>
        </p:nvSpPr>
        <p:spPr>
          <a:xfrm>
            <a:off x="1012596" y="3316779"/>
            <a:ext cx="5548460" cy="1169551"/>
          </a:xfrm>
          <a:prstGeom prst="rect">
            <a:avLst/>
          </a:prstGeom>
          <a:noFill/>
        </p:spPr>
        <p:txBody>
          <a:bodyPr wrap="square">
            <a:spAutoFit/>
          </a:bodyPr>
          <a:lstStyle/>
          <a:p>
            <a:pPr marL="342900" indent="-342900">
              <a:buAutoNum type="arabicPeriod"/>
            </a:pPr>
            <a:r>
              <a:rPr lang="en-GB" sz="1400" b="1" dirty="0">
                <a:solidFill>
                  <a:srgbClr val="00B050"/>
                </a:solidFill>
              </a:rPr>
              <a:t>Build understanding of the experiences and contributions of refugees and asylum seekers.</a:t>
            </a:r>
            <a:endParaRPr lang="en-GB" sz="200" b="1" dirty="0">
              <a:solidFill>
                <a:srgbClr val="00B050"/>
              </a:solidFill>
            </a:endParaRPr>
          </a:p>
          <a:p>
            <a:pPr marL="342900" indent="-342900">
              <a:buAutoNum type="arabicPeriod"/>
            </a:pPr>
            <a:r>
              <a:rPr lang="en-GB" sz="1400" b="1" dirty="0">
                <a:solidFill>
                  <a:srgbClr val="00B050"/>
                </a:solidFill>
              </a:rPr>
              <a:t>Uncover and celebrate little-known stories of refugee migration.</a:t>
            </a:r>
          </a:p>
          <a:p>
            <a:pPr marL="342900" indent="-342900">
              <a:buAutoNum type="arabicPeriod"/>
            </a:pPr>
            <a:r>
              <a:rPr lang="en-GB" sz="1400" b="1" dirty="0">
                <a:solidFill>
                  <a:srgbClr val="00B050"/>
                </a:solidFill>
              </a:rPr>
              <a:t>Signpost Refugee Week events which pupils, families and staff may wish to participate in.</a:t>
            </a:r>
          </a:p>
        </p:txBody>
      </p:sp>
      <p:sp>
        <p:nvSpPr>
          <p:cNvPr id="11" name="TextBox 10">
            <a:extLst>
              <a:ext uri="{FF2B5EF4-FFF2-40B4-BE49-F238E27FC236}">
                <a16:creationId xmlns:a16="http://schemas.microsoft.com/office/drawing/2014/main" id="{3B8FA016-F165-4E5F-8D1C-077EBAD6E5F5}"/>
              </a:ext>
            </a:extLst>
          </p:cNvPr>
          <p:cNvSpPr txBox="1"/>
          <p:nvPr/>
        </p:nvSpPr>
        <p:spPr>
          <a:xfrm>
            <a:off x="9709608" y="2922309"/>
            <a:ext cx="1904215" cy="400110"/>
          </a:xfrm>
          <a:prstGeom prst="rect">
            <a:avLst/>
          </a:prstGeom>
          <a:noFill/>
        </p:spPr>
        <p:txBody>
          <a:bodyPr wrap="square" rtlCol="0">
            <a:spAutoFit/>
          </a:bodyPr>
          <a:lstStyle/>
          <a:p>
            <a:pPr algn="r"/>
            <a:r>
              <a:rPr lang="en-GB" sz="1000" i="1" dirty="0"/>
              <a:t>Our historical inspiration for 2022 will be the Kindertransport</a:t>
            </a:r>
          </a:p>
        </p:txBody>
      </p:sp>
      <p:sp>
        <p:nvSpPr>
          <p:cNvPr id="12" name="Rectangle 11">
            <a:extLst>
              <a:ext uri="{FF2B5EF4-FFF2-40B4-BE49-F238E27FC236}">
                <a16:creationId xmlns:a16="http://schemas.microsoft.com/office/drawing/2014/main" id="{A299AA6F-633D-4B4C-86A4-5AE4DDC06C51}"/>
              </a:ext>
            </a:extLst>
          </p:cNvPr>
          <p:cNvSpPr/>
          <p:nvPr/>
        </p:nvSpPr>
        <p:spPr>
          <a:xfrm>
            <a:off x="378462" y="3181172"/>
            <a:ext cx="6299279" cy="1400255"/>
          </a:xfrm>
          <a:prstGeom prst="rect">
            <a:avLst/>
          </a:prstGeom>
          <a:no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93031A8-E6E3-4426-A7AA-A06B9C0CC91C}"/>
              </a:ext>
            </a:extLst>
          </p:cNvPr>
          <p:cNvSpPr txBox="1"/>
          <p:nvPr/>
        </p:nvSpPr>
        <p:spPr>
          <a:xfrm>
            <a:off x="548393" y="3316778"/>
            <a:ext cx="461665" cy="1169551"/>
          </a:xfrm>
          <a:prstGeom prst="rect">
            <a:avLst/>
          </a:prstGeom>
          <a:noFill/>
        </p:spPr>
        <p:txBody>
          <a:bodyPr vert="vert270" wrap="square" rtlCol="0">
            <a:spAutoFit/>
          </a:bodyPr>
          <a:lstStyle/>
          <a:p>
            <a:pPr algn="ctr"/>
            <a:r>
              <a:rPr lang="en-GB" b="1" dirty="0"/>
              <a:t>OUR AIMS</a:t>
            </a:r>
          </a:p>
        </p:txBody>
      </p:sp>
      <p:sp>
        <p:nvSpPr>
          <p:cNvPr id="14" name="TextBox 13">
            <a:extLst>
              <a:ext uri="{FF2B5EF4-FFF2-40B4-BE49-F238E27FC236}">
                <a16:creationId xmlns:a16="http://schemas.microsoft.com/office/drawing/2014/main" id="{9F222A9A-9968-49F7-ACE5-A011F3589D81}"/>
              </a:ext>
            </a:extLst>
          </p:cNvPr>
          <p:cNvSpPr txBox="1"/>
          <p:nvPr/>
        </p:nvSpPr>
        <p:spPr>
          <a:xfrm>
            <a:off x="439366" y="4751109"/>
            <a:ext cx="6238375" cy="1631216"/>
          </a:xfrm>
          <a:prstGeom prst="rect">
            <a:avLst/>
          </a:prstGeom>
          <a:noFill/>
        </p:spPr>
        <p:txBody>
          <a:bodyPr wrap="square" rtlCol="0">
            <a:spAutoFit/>
          </a:bodyPr>
          <a:lstStyle/>
          <a:p>
            <a:pPr algn="ctr"/>
            <a:r>
              <a:rPr lang="en-GB" dirty="0"/>
              <a:t>Our wide range of resources are designed to help introduce refugee migration to pupils and to explore the topic across Key Stages 1 to 4. </a:t>
            </a:r>
          </a:p>
          <a:p>
            <a:endParaRPr lang="en-GB" dirty="0"/>
          </a:p>
          <a:p>
            <a:pPr algn="ctr"/>
            <a:r>
              <a:rPr lang="en-GB" sz="1400" b="1" dirty="0"/>
              <a:t>* Free stickers available for your pupils   * Norfolk specific resources available</a:t>
            </a:r>
          </a:p>
          <a:p>
            <a:pPr algn="ctr"/>
            <a:r>
              <a:rPr lang="en-GB" sz="1400" b="1" dirty="0"/>
              <a:t>* Fundraise for New Routes initiative – Welcome Wheels</a:t>
            </a:r>
          </a:p>
        </p:txBody>
      </p:sp>
    </p:spTree>
    <p:extLst>
      <p:ext uri="{BB962C8B-B14F-4D97-AF65-F5344CB8AC3E}">
        <p14:creationId xmlns:p14="http://schemas.microsoft.com/office/powerpoint/2010/main" val="2114970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497755" y="1365196"/>
            <a:ext cx="9192159" cy="551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b="17557"/>
          <a:stretch/>
        </p:blipFill>
        <p:spPr>
          <a:xfrm>
            <a:off x="1494159" y="-24426"/>
            <a:ext cx="9195754" cy="1368152"/>
          </a:xfrm>
          <a:prstGeom prst="rect">
            <a:avLst/>
          </a:prstGeom>
        </p:spPr>
      </p:pic>
      <p:pic>
        <p:nvPicPr>
          <p:cNvPr id="8" name="Picture 2" descr="MA (Anglia Ruskin) – Cambridge Theological Federa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92444" y="2265020"/>
            <a:ext cx="2301020" cy="14634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480914" y="1343526"/>
            <a:ext cx="9222244" cy="592710"/>
          </a:xfrm>
          <a:prstGeom prst="rect">
            <a:avLst/>
          </a:prstGeom>
          <a:solidFill>
            <a:srgbClr val="FFED00"/>
          </a:solidFill>
          <a:ln>
            <a:noFill/>
          </a:ln>
        </p:spPr>
        <p:txBody>
          <a:bodyPr vert="horz" wrap="square" rtlCol="0" anchor="ctr" anchorCtr="0">
            <a:noAutofit/>
          </a:bodyPr>
          <a:lstStyle/>
          <a:p>
            <a:pPr algn="ctr"/>
            <a:r>
              <a:rPr lang="en-US" b="1" dirty="0"/>
              <a:t>IS ORGANISED BY</a:t>
            </a:r>
            <a:endParaRPr lang="en-GB" b="1" dirty="0"/>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714" t="358" r="48917" b="-1"/>
          <a:stretch/>
        </p:blipFill>
        <p:spPr>
          <a:xfrm>
            <a:off x="7663272" y="1986236"/>
            <a:ext cx="2880320" cy="701913"/>
          </a:xfrm>
          <a:prstGeom prst="rect">
            <a:avLst/>
          </a:prstGeom>
        </p:spPr>
      </p:pic>
      <p:sp>
        <p:nvSpPr>
          <p:cNvPr id="14" name="TextBox 13"/>
          <p:cNvSpPr txBox="1"/>
          <p:nvPr/>
        </p:nvSpPr>
        <p:spPr>
          <a:xfrm>
            <a:off x="1483524" y="4194159"/>
            <a:ext cx="9227563" cy="546651"/>
          </a:xfrm>
          <a:prstGeom prst="rect">
            <a:avLst/>
          </a:prstGeom>
          <a:solidFill>
            <a:srgbClr val="00A650"/>
          </a:solidFill>
          <a:ln>
            <a:noFill/>
          </a:ln>
        </p:spPr>
        <p:txBody>
          <a:bodyPr vert="horz" wrap="square" rtlCol="0" anchor="ctr" anchorCtr="0">
            <a:noAutofit/>
          </a:bodyPr>
          <a:lstStyle/>
          <a:p>
            <a:pPr algn="ctr"/>
            <a:r>
              <a:rPr lang="en-US" b="1" dirty="0">
                <a:solidFill>
                  <a:schemeClr val="bg1"/>
                </a:solidFill>
              </a:rPr>
              <a:t>LOCAL PARTNERS</a:t>
            </a:r>
            <a:endParaRPr lang="en-GB" b="1" dirty="0">
              <a:solidFill>
                <a:schemeClr val="bg1"/>
              </a:solidFill>
            </a:endParaRP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26253" y="2298830"/>
            <a:ext cx="2504286" cy="1502571"/>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50248" t="-7896" r="14563" b="4451"/>
          <a:stretch/>
        </p:blipFill>
        <p:spPr>
          <a:xfrm>
            <a:off x="7506250" y="2599030"/>
            <a:ext cx="3037342" cy="728690"/>
          </a:xfrm>
          <a:prstGeom prst="rect">
            <a:avLst/>
          </a:prstGeom>
        </p:spPr>
      </p:pic>
      <p:sp>
        <p:nvSpPr>
          <p:cNvPr id="19" name="Rectangle 18"/>
          <p:cNvSpPr/>
          <p:nvPr/>
        </p:nvSpPr>
        <p:spPr>
          <a:xfrm>
            <a:off x="7163010" y="1947934"/>
            <a:ext cx="353943" cy="2257923"/>
          </a:xfrm>
          <a:prstGeom prst="rect">
            <a:avLst/>
          </a:prstGeom>
        </p:spPr>
        <p:txBody>
          <a:bodyPr vert="vert270" wrap="square">
            <a:spAutoFit/>
          </a:bodyPr>
          <a:lstStyle/>
          <a:p>
            <a:pPr algn="ctr"/>
            <a:r>
              <a:rPr lang="en-US" sz="1100" b="1" dirty="0"/>
              <a:t>---- IN ASSOCIATION WITH ---- </a:t>
            </a:r>
            <a:endParaRPr lang="en-GB" sz="1100" b="1"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1678" y="4869484"/>
            <a:ext cx="7360716" cy="1991475"/>
          </a:xfrm>
          <a:prstGeom prst="rect">
            <a:avLst/>
          </a:prstGeom>
        </p:spPr>
      </p:pic>
      <p:pic>
        <p:nvPicPr>
          <p:cNvPr id="13" name="Picture 12">
            <a:extLst>
              <a:ext uri="{FF2B5EF4-FFF2-40B4-BE49-F238E27FC236}">
                <a16:creationId xmlns:a16="http://schemas.microsoft.com/office/drawing/2014/main" id="{111704A8-F97C-40CC-A0E1-4803273882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898" b="11100"/>
          <a:stretch/>
        </p:blipFill>
        <p:spPr bwMode="auto">
          <a:xfrm>
            <a:off x="7686498" y="3392776"/>
            <a:ext cx="2758429" cy="655404"/>
          </a:xfrm>
          <a:prstGeom prst="rect">
            <a:avLst/>
          </a:prstGeom>
          <a:noFill/>
          <a:ln>
            <a:noFill/>
          </a:ln>
        </p:spPr>
      </p:pic>
    </p:spTree>
    <p:extLst>
      <p:ext uri="{BB962C8B-B14F-4D97-AF65-F5344CB8AC3E}">
        <p14:creationId xmlns:p14="http://schemas.microsoft.com/office/powerpoint/2010/main" val="402429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B8896-5CC1-431A-85BE-4E78C3B2728E}"/>
              </a:ext>
            </a:extLst>
          </p:cNvPr>
          <p:cNvSpPr>
            <a:spLocks noGrp="1"/>
          </p:cNvSpPr>
          <p:nvPr>
            <p:ph type="body" sz="quarter" idx="10"/>
          </p:nvPr>
        </p:nvSpPr>
        <p:spPr>
          <a:xfrm>
            <a:off x="529747" y="376911"/>
            <a:ext cx="10312400" cy="998537"/>
          </a:xfrm>
        </p:spPr>
        <p:txBody>
          <a:bodyPr/>
          <a:lstStyle/>
          <a:p>
            <a:r>
              <a:rPr lang="en-GB" dirty="0"/>
              <a:t>Presenters</a:t>
            </a:r>
          </a:p>
        </p:txBody>
      </p:sp>
      <p:sp>
        <p:nvSpPr>
          <p:cNvPr id="6" name="Text Placeholder 5">
            <a:extLst>
              <a:ext uri="{FF2B5EF4-FFF2-40B4-BE49-F238E27FC236}">
                <a16:creationId xmlns:a16="http://schemas.microsoft.com/office/drawing/2014/main" id="{25ED41E3-F205-4855-B20E-92CBB55C76CB}"/>
              </a:ext>
            </a:extLst>
          </p:cNvPr>
          <p:cNvSpPr>
            <a:spLocks noGrp="1"/>
          </p:cNvSpPr>
          <p:nvPr>
            <p:ph type="body" sz="quarter" idx="11"/>
          </p:nvPr>
        </p:nvSpPr>
        <p:spPr>
          <a:xfrm>
            <a:off x="1190574" y="1375454"/>
            <a:ext cx="7030480" cy="3581400"/>
          </a:xfrm>
        </p:spPr>
        <p:txBody>
          <a:bodyPr>
            <a:normAutofit/>
          </a:bodyPr>
          <a:lstStyle/>
          <a:p>
            <a:r>
              <a:rPr lang="en-GB" sz="2800" b="1" dirty="0"/>
              <a:t>Jake Rose-Brown</a:t>
            </a:r>
          </a:p>
          <a:p>
            <a:r>
              <a:rPr lang="en-GB" sz="2200" b="1" dirty="0">
                <a:solidFill>
                  <a:srgbClr val="0070C0"/>
                </a:solidFill>
              </a:rPr>
              <a:t>Norfolk Schools of Sanctuary Lead</a:t>
            </a:r>
          </a:p>
          <a:p>
            <a:r>
              <a:rPr lang="en-GB" sz="2200" b="1" dirty="0">
                <a:solidFill>
                  <a:srgbClr val="0070C0"/>
                </a:solidFill>
              </a:rPr>
              <a:t>Teacher &amp; DEI Lead, Avenue Junior School</a:t>
            </a:r>
          </a:p>
          <a:p>
            <a:endParaRPr lang="en-GB" sz="2800" b="1" dirty="0">
              <a:solidFill>
                <a:srgbClr val="0070C0"/>
              </a:solidFill>
            </a:endParaRPr>
          </a:p>
          <a:p>
            <a:r>
              <a:rPr lang="en-GB" sz="2800" b="1" dirty="0">
                <a:solidFill>
                  <a:schemeClr val="tx1"/>
                </a:solidFill>
              </a:rPr>
              <a:t>Tanya Ingram </a:t>
            </a:r>
          </a:p>
          <a:p>
            <a:r>
              <a:rPr lang="en-GB" sz="2400" b="1" dirty="0">
                <a:solidFill>
                  <a:srgbClr val="0070C0"/>
                </a:solidFill>
              </a:rPr>
              <a:t>NCC School of Sanctuary Co-ordinator</a:t>
            </a:r>
          </a:p>
          <a:p>
            <a:r>
              <a:rPr lang="en-GB" sz="2400" b="1" dirty="0">
                <a:solidFill>
                  <a:srgbClr val="0070C0"/>
                </a:solidFill>
              </a:rPr>
              <a:t>EAL/EDC Team Manager </a:t>
            </a:r>
          </a:p>
          <a:p>
            <a:endParaRPr lang="en-GB" sz="2800" b="1" dirty="0">
              <a:solidFill>
                <a:srgbClr val="0070C0"/>
              </a:solidFill>
            </a:endParaRPr>
          </a:p>
          <a:p>
            <a:endParaRPr lang="en-GB" sz="4400" b="1" dirty="0">
              <a:solidFill>
                <a:srgbClr val="0070C0"/>
              </a:solidFill>
              <a:cs typeface="Arial" panose="020B0604020202020204" pitchFamily="34" charset="0"/>
            </a:endParaRPr>
          </a:p>
          <a:p>
            <a:endParaRPr lang="en-GB" dirty="0"/>
          </a:p>
        </p:txBody>
      </p:sp>
      <p:pic>
        <p:nvPicPr>
          <p:cNvPr id="7" name="Picture 6">
            <a:extLst>
              <a:ext uri="{FF2B5EF4-FFF2-40B4-BE49-F238E27FC236}">
                <a16:creationId xmlns:a16="http://schemas.microsoft.com/office/drawing/2014/main" id="{2A8AF731-CEEC-4B35-BFCF-5B1D49A4D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5601" y="1054186"/>
            <a:ext cx="3186885" cy="3902668"/>
          </a:xfrm>
          <a:prstGeom prst="rect">
            <a:avLst/>
          </a:prstGeom>
          <a:ln>
            <a:solidFill>
              <a:schemeClr val="tx1"/>
            </a:solidFill>
          </a:ln>
        </p:spPr>
      </p:pic>
    </p:spTree>
    <p:extLst>
      <p:ext uri="{BB962C8B-B14F-4D97-AF65-F5344CB8AC3E}">
        <p14:creationId xmlns:p14="http://schemas.microsoft.com/office/powerpoint/2010/main" val="3916470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88A-137D-1D4C-8708-D76CC952B7F7}"/>
              </a:ext>
            </a:extLst>
          </p:cNvPr>
          <p:cNvSpPr>
            <a:spLocks noGrp="1"/>
          </p:cNvSpPr>
          <p:nvPr>
            <p:ph type="title"/>
          </p:nvPr>
        </p:nvSpPr>
        <p:spPr>
          <a:xfrm>
            <a:off x="337030" y="729496"/>
            <a:ext cx="5182708" cy="2378110"/>
          </a:xfrm>
        </p:spPr>
        <p:txBody>
          <a:bodyPr>
            <a:normAutofit/>
          </a:bodyPr>
          <a:lstStyle/>
          <a:p>
            <a:r>
              <a:rPr lang="en-US" dirty="0"/>
              <a:t>Your questions</a:t>
            </a:r>
          </a:p>
        </p:txBody>
      </p:sp>
      <p:pic>
        <p:nvPicPr>
          <p:cNvPr id="8" name="Picture Placeholder 7">
            <a:extLst>
              <a:ext uri="{FF2B5EF4-FFF2-40B4-BE49-F238E27FC236}">
                <a16:creationId xmlns:a16="http://schemas.microsoft.com/office/drawing/2014/main" id="{1F0840B0-F66A-4D0D-8517-40F372B8960A}"/>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330" b="330"/>
          <a:stretch/>
        </p:blipFill>
        <p:spPr>
          <a:xfrm>
            <a:off x="6096000" y="-549274"/>
            <a:ext cx="6234113" cy="6293694"/>
          </a:xfrm>
          <a:prstGeom prst="ellipse">
            <a:avLst/>
          </a:prstGeom>
          <a:solidFill>
            <a:schemeClr val="bg1">
              <a:lumMod val="65000"/>
            </a:schemeClr>
          </a:solidFill>
          <a:effectLst>
            <a:outerShdw dist="355600" dir="4080000" algn="tl" rotWithShape="0">
              <a:prstClr val="black">
                <a:alpha val="6000"/>
              </a:prstClr>
            </a:outerShdw>
          </a:effectLst>
        </p:spPr>
      </p:pic>
    </p:spTree>
    <p:extLst>
      <p:ext uri="{BB962C8B-B14F-4D97-AF65-F5344CB8AC3E}">
        <p14:creationId xmlns:p14="http://schemas.microsoft.com/office/powerpoint/2010/main" val="1114668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body" sz="quarter" idx="10"/>
          </p:nvPr>
        </p:nvSpPr>
        <p:spPr>
          <a:xfrm>
            <a:off x="319191" y="330729"/>
            <a:ext cx="3178704" cy="998537"/>
          </a:xfrm>
        </p:spPr>
        <p:txBody>
          <a:bodyPr/>
          <a:lstStyle/>
          <a:p>
            <a:r>
              <a:rPr lang="en-US"/>
              <a:t>Evaluation</a:t>
            </a:r>
          </a:p>
        </p:txBody>
      </p:sp>
      <p:sp>
        <p:nvSpPr>
          <p:cNvPr id="3" name="Text Placeholder 2">
            <a:extLst>
              <a:ext uri="{FF2B5EF4-FFF2-40B4-BE49-F238E27FC236}">
                <a16:creationId xmlns:a16="http://schemas.microsoft.com/office/drawing/2014/main" id="{D7270899-7577-7946-8C11-D00894087C66}"/>
              </a:ext>
            </a:extLst>
          </p:cNvPr>
          <p:cNvSpPr>
            <a:spLocks noGrp="1"/>
          </p:cNvSpPr>
          <p:nvPr>
            <p:ph type="body" sz="quarter" idx="11"/>
          </p:nvPr>
        </p:nvSpPr>
        <p:spPr>
          <a:xfrm>
            <a:off x="303420" y="1422400"/>
            <a:ext cx="5654675" cy="35814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 this link to the MS 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respond to the questions within a week!</a:t>
            </a:r>
          </a:p>
          <a:p>
            <a:endParaRPr lang="en-US" dirty="0"/>
          </a:p>
        </p:txBody>
      </p:sp>
      <p:sp>
        <p:nvSpPr>
          <p:cNvPr id="6" name="Text Placeholder 1">
            <a:extLst>
              <a:ext uri="{FF2B5EF4-FFF2-40B4-BE49-F238E27FC236}">
                <a16:creationId xmlns:a16="http://schemas.microsoft.com/office/drawing/2014/main" id="{03EDDC4A-5E48-4385-AF04-B9C004589E27}"/>
              </a:ext>
            </a:extLst>
          </p:cNvPr>
          <p:cNvSpPr txBox="1">
            <a:spLocks/>
          </p:cNvSpPr>
          <p:nvPr/>
        </p:nvSpPr>
        <p:spPr>
          <a:xfrm>
            <a:off x="6616700" y="330729"/>
            <a:ext cx="4721225" cy="99853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1D2A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Learning Outcomes</a:t>
            </a:r>
          </a:p>
        </p:txBody>
      </p:sp>
      <p:sp>
        <p:nvSpPr>
          <p:cNvPr id="11" name="TextBox 10">
            <a:extLst>
              <a:ext uri="{FF2B5EF4-FFF2-40B4-BE49-F238E27FC236}">
                <a16:creationId xmlns:a16="http://schemas.microsoft.com/office/drawing/2014/main" id="{E747CDE6-4DEC-44A8-9B13-50425424F315}"/>
              </a:ext>
            </a:extLst>
          </p:cNvPr>
          <p:cNvSpPr txBox="1"/>
          <p:nvPr/>
        </p:nvSpPr>
        <p:spPr>
          <a:xfrm>
            <a:off x="6565216" y="1028607"/>
            <a:ext cx="2711588" cy="2652045"/>
          </a:xfrm>
          <a:prstGeom prst="ellipse">
            <a:avLst/>
          </a:prstGeom>
          <a:solidFill>
            <a:srgbClr val="F26631"/>
          </a:solidFill>
          <a:effectLst>
            <a:outerShdw dist="101600" dir="2700000" sx="101000" sy="101000" algn="tl" rotWithShape="0">
              <a:prstClr val="black">
                <a:alpha val="14000"/>
              </a:prstClr>
            </a:outerShdw>
          </a:effectLst>
        </p:spPr>
        <p:txBody>
          <a:bodyPr wrap="square" rtlCol="0" anchor="ctr" anchorCtr="0">
            <a:normAutofit fontScale="40000" lnSpcReduction="20000"/>
          </a:bodyPr>
          <a:lstStyle/>
          <a:p>
            <a:pPr algn="ctr">
              <a:defRPr/>
            </a:pPr>
            <a:r>
              <a:rPr kumimoji="0" lang="en-US" sz="3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 </a:t>
            </a:r>
            <a:r>
              <a:rPr lang="en-GB" sz="4200" b="1" i="0" dirty="0">
                <a:solidFill>
                  <a:schemeClr val="bg1"/>
                </a:solidFill>
                <a:effectLst/>
                <a:latin typeface="Arial" panose="020B0604020202020204" pitchFamily="34" charset="0"/>
                <a:cs typeface="Arial" panose="020B0604020202020204" pitchFamily="34" charset="0"/>
              </a:rPr>
              <a:t>Find out abou</a:t>
            </a:r>
            <a:r>
              <a:rPr lang="en-GB" sz="4200" b="1" dirty="0">
                <a:solidFill>
                  <a:schemeClr val="bg1"/>
                </a:solidFill>
                <a:latin typeface="Arial" panose="020B0604020202020204" pitchFamily="34" charset="0"/>
                <a:cs typeface="Arial" panose="020B0604020202020204" pitchFamily="34" charset="0"/>
              </a:rPr>
              <a:t>t the School of Sanctuary Award  and the benefits of your school achieving it</a:t>
            </a:r>
            <a:r>
              <a:rPr lang="en-GB" sz="4200" b="1" i="0" dirty="0">
                <a:solidFill>
                  <a:schemeClr val="bg1"/>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EDB8517D-F7F2-4650-BE26-55FBB070E4CA}"/>
              </a:ext>
            </a:extLst>
          </p:cNvPr>
          <p:cNvSpPr txBox="1"/>
          <p:nvPr/>
        </p:nvSpPr>
        <p:spPr>
          <a:xfrm>
            <a:off x="9480412" y="1028607"/>
            <a:ext cx="2586958" cy="2652045"/>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fontScale="40000" lnSpcReduction="20000"/>
          </a:bodyPr>
          <a:lstStyle/>
          <a:p>
            <a:pPr algn="ctr">
              <a:defRPr/>
            </a:pPr>
            <a:r>
              <a:rPr kumimoji="0" lang="en-US" sz="45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 </a:t>
            </a:r>
            <a:r>
              <a:rPr lang="en-GB" sz="4500" b="1" i="0" dirty="0">
                <a:solidFill>
                  <a:schemeClr val="bg1"/>
                </a:solidFill>
                <a:effectLst/>
                <a:latin typeface="Arial" panose="020B0604020202020204" pitchFamily="34" charset="0"/>
                <a:cs typeface="Arial" panose="020B0604020202020204" pitchFamily="34" charset="0"/>
              </a:rPr>
              <a:t>Hear the experiences of two school in Norfolk who have achieved the SoS Award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4879DDC-4F66-4B4A-8136-C85875CDCA51}"/>
              </a:ext>
            </a:extLst>
          </p:cNvPr>
          <p:cNvSpPr txBox="1"/>
          <p:nvPr/>
        </p:nvSpPr>
        <p:spPr>
          <a:xfrm>
            <a:off x="6565216" y="3991114"/>
            <a:ext cx="2711588" cy="2536157"/>
          </a:xfrm>
          <a:prstGeom prst="ellipse">
            <a:avLst/>
          </a:prstGeom>
          <a:solidFill>
            <a:srgbClr val="9DD02A"/>
          </a:solidFill>
          <a:effectLst>
            <a:outerShdw dist="114300" dir="2700000" sx="101000" sy="101000" algn="tl" rotWithShape="0">
              <a:prstClr val="black">
                <a:alpha val="10000"/>
              </a:prstClr>
            </a:outerShdw>
          </a:effectLst>
        </p:spPr>
        <p:txBody>
          <a:bodyPr wrap="square" rtlCol="0" anchor="ctr" anchorCtr="0">
            <a:noAutofit/>
          </a:bodyPr>
          <a:lstStyle/>
          <a:p>
            <a:pPr algn="ctr">
              <a:defRPr/>
            </a:pPr>
            <a:r>
              <a:rPr kumimoji="0" lang="en-US"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 </a:t>
            </a:r>
            <a:r>
              <a:rPr lang="en-GB" b="1" i="0" dirty="0">
                <a:solidFill>
                  <a:schemeClr val="bg1"/>
                </a:solidFill>
                <a:effectLst/>
                <a:latin typeface="Arial" panose="020B0604020202020204" pitchFamily="34" charset="0"/>
                <a:cs typeface="Arial" panose="020B0604020202020204" pitchFamily="34" charset="0"/>
              </a:rPr>
              <a:t>Learn about the application process and support for your school with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E0064928-F43B-4734-8CE9-F8C15D83B449}"/>
              </a:ext>
            </a:extLst>
          </p:cNvPr>
          <p:cNvPicPr>
            <a:picLocks noChangeAspect="1"/>
          </p:cNvPicPr>
          <p:nvPr/>
        </p:nvPicPr>
        <p:blipFill>
          <a:blip r:embed="rId3"/>
          <a:stretch>
            <a:fillRect/>
          </a:stretch>
        </p:blipFill>
        <p:spPr>
          <a:xfrm>
            <a:off x="9468258" y="3991114"/>
            <a:ext cx="2503466" cy="2536156"/>
          </a:xfrm>
          <a:prstGeom prst="rect">
            <a:avLst/>
          </a:prstGeom>
        </p:spPr>
      </p:pic>
    </p:spTree>
    <p:extLst>
      <p:ext uri="{BB962C8B-B14F-4D97-AF65-F5344CB8AC3E}">
        <p14:creationId xmlns:p14="http://schemas.microsoft.com/office/powerpoint/2010/main" val="5575723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47F26-5268-AD44-A85B-A32A665B3839}"/>
              </a:ext>
            </a:extLst>
          </p:cNvPr>
          <p:cNvSpPr>
            <a:spLocks noGrp="1"/>
          </p:cNvSpPr>
          <p:nvPr>
            <p:ph type="body" sz="quarter" idx="10"/>
          </p:nvPr>
        </p:nvSpPr>
        <p:spPr>
          <a:xfrm>
            <a:off x="402696" y="85460"/>
            <a:ext cx="10312400" cy="998537"/>
          </a:xfrm>
        </p:spPr>
        <p:txBody>
          <a:bodyPr/>
          <a:lstStyle/>
          <a:p>
            <a:r>
              <a:rPr lang="en-US"/>
              <a:t>Future EAL training </a:t>
            </a:r>
          </a:p>
        </p:txBody>
      </p:sp>
      <p:graphicFrame>
        <p:nvGraphicFramePr>
          <p:cNvPr id="5" name="Text Placeholder 2">
            <a:extLst>
              <a:ext uri="{FF2B5EF4-FFF2-40B4-BE49-F238E27FC236}">
                <a16:creationId xmlns:a16="http://schemas.microsoft.com/office/drawing/2014/main" id="{9334BDB5-A8DA-0DDB-76F2-5774851A62EC}"/>
              </a:ext>
            </a:extLst>
          </p:cNvPr>
          <p:cNvGraphicFramePr/>
          <p:nvPr/>
        </p:nvGraphicFramePr>
        <p:xfrm>
          <a:off x="641445" y="1083997"/>
          <a:ext cx="10815851" cy="4728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121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88A-137D-1D4C-8708-D76CC952B7F7}"/>
              </a:ext>
            </a:extLst>
          </p:cNvPr>
          <p:cNvSpPr>
            <a:spLocks noGrp="1"/>
          </p:cNvSpPr>
          <p:nvPr>
            <p:ph type="title"/>
          </p:nvPr>
        </p:nvSpPr>
        <p:spPr>
          <a:xfrm>
            <a:off x="367510" y="500896"/>
            <a:ext cx="5182708" cy="2378110"/>
          </a:xfrm>
        </p:spPr>
        <p:txBody>
          <a:bodyPr>
            <a:normAutofit fontScale="90000"/>
          </a:bodyPr>
          <a:lstStyle/>
          <a:p>
            <a:r>
              <a:rPr lang="en-US" dirty="0"/>
              <a:t>MS form to express interest</a:t>
            </a:r>
          </a:p>
        </p:txBody>
      </p:sp>
      <p:pic>
        <p:nvPicPr>
          <p:cNvPr id="8" name="Picture Placeholder 7">
            <a:extLst>
              <a:ext uri="{FF2B5EF4-FFF2-40B4-BE49-F238E27FC236}">
                <a16:creationId xmlns:a16="http://schemas.microsoft.com/office/drawing/2014/main" id="{1F0840B0-F66A-4D0D-8517-40F372B8960A}"/>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330" b="330"/>
          <a:stretch/>
        </p:blipFill>
        <p:spPr>
          <a:xfrm>
            <a:off x="6096000" y="-549274"/>
            <a:ext cx="6234113" cy="6293694"/>
          </a:xfrm>
          <a:prstGeom prst="ellipse">
            <a:avLst/>
          </a:prstGeom>
          <a:solidFill>
            <a:schemeClr val="bg1">
              <a:lumMod val="65000"/>
            </a:schemeClr>
          </a:solidFill>
          <a:effectLst>
            <a:outerShdw dist="355600" dir="4080000" algn="tl" rotWithShape="0">
              <a:prstClr val="black">
                <a:alpha val="6000"/>
              </a:prstClr>
            </a:outerShdw>
          </a:effectLst>
        </p:spPr>
      </p:pic>
      <p:sp>
        <p:nvSpPr>
          <p:cNvPr id="5" name="TextBox 4">
            <a:extLst>
              <a:ext uri="{FF2B5EF4-FFF2-40B4-BE49-F238E27FC236}">
                <a16:creationId xmlns:a16="http://schemas.microsoft.com/office/drawing/2014/main" id="{2182872A-C7B5-4CCD-BF7A-347DBAC599DD}"/>
              </a:ext>
            </a:extLst>
          </p:cNvPr>
          <p:cNvSpPr txBox="1"/>
          <p:nvPr/>
        </p:nvSpPr>
        <p:spPr>
          <a:xfrm>
            <a:off x="367510" y="3255720"/>
            <a:ext cx="4981730" cy="1446550"/>
          </a:xfrm>
          <a:prstGeom prst="rect">
            <a:avLst/>
          </a:prstGeom>
          <a:noFill/>
        </p:spPr>
        <p:txBody>
          <a:bodyPr wrap="square">
            <a:spAutoFit/>
          </a:bodyPr>
          <a:lstStyle/>
          <a:p>
            <a:r>
              <a:rPr lang="en-GB" sz="4400" dirty="0">
                <a:solidFill>
                  <a:srgbClr val="FFFF00"/>
                </a:solidFill>
              </a:rPr>
              <a:t>https://forms.office.com/r/tKTqfpti4S</a:t>
            </a:r>
          </a:p>
        </p:txBody>
      </p:sp>
    </p:spTree>
    <p:extLst>
      <p:ext uri="{BB962C8B-B14F-4D97-AF65-F5344CB8AC3E}">
        <p14:creationId xmlns:p14="http://schemas.microsoft.com/office/powerpoint/2010/main" val="211435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1091A54C-D12D-44E2-9CF9-D85002ACB0E3}"/>
              </a:ext>
            </a:extLst>
          </p:cNvPr>
          <p:cNvSpPr txBox="1">
            <a:spLocks/>
          </p:cNvSpPr>
          <p:nvPr/>
        </p:nvSpPr>
        <p:spPr>
          <a:xfrm>
            <a:off x="477568" y="819559"/>
            <a:ext cx="4721225" cy="998537"/>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rgbClr val="1D2A5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none" strike="noStrike" kern="1200" cap="none" spc="0" normalizeH="0" baseline="0" noProof="0">
                <a:ln>
                  <a:noFill/>
                </a:ln>
                <a:solidFill>
                  <a:srgbClr val="1D2A5A"/>
                </a:solidFill>
                <a:effectLst/>
                <a:uLnTx/>
                <a:uFillTx/>
                <a:latin typeface="Arial" panose="020B0604020202020204" pitchFamily="34" charset="0"/>
                <a:ea typeface="+mn-ea"/>
                <a:cs typeface="Arial" panose="020B0604020202020204" pitchFamily="34" charset="0"/>
              </a:rPr>
              <a:t>Learning Outcomes</a:t>
            </a:r>
          </a:p>
        </p:txBody>
      </p:sp>
      <p:sp>
        <p:nvSpPr>
          <p:cNvPr id="12" name="TextBox 11">
            <a:extLst>
              <a:ext uri="{FF2B5EF4-FFF2-40B4-BE49-F238E27FC236}">
                <a16:creationId xmlns:a16="http://schemas.microsoft.com/office/drawing/2014/main" id="{2B0C5ED4-595B-4848-AE90-FDE595029E64}"/>
              </a:ext>
            </a:extLst>
          </p:cNvPr>
          <p:cNvSpPr txBox="1"/>
          <p:nvPr/>
        </p:nvSpPr>
        <p:spPr>
          <a:xfrm>
            <a:off x="906716" y="1818096"/>
            <a:ext cx="3280607" cy="3331547"/>
          </a:xfrm>
          <a:prstGeom prst="ellipse">
            <a:avLst/>
          </a:prstGeom>
          <a:solidFill>
            <a:srgbClr val="F26631"/>
          </a:solidFill>
          <a:effectLst>
            <a:outerShdw dist="101600" dir="2700000" sx="101000" sy="101000" algn="tl" rotWithShape="0">
              <a:prstClr val="black">
                <a:alpha val="14000"/>
              </a:prstClr>
            </a:outerShdw>
          </a:effectLst>
        </p:spPr>
        <p:txBody>
          <a:bodyPr wrap="square" rtlCol="0" anchor="ctr" anchorCtr="0">
            <a:normAutofit fontScale="47500" lnSpcReduction="20000"/>
          </a:bodyPr>
          <a:lstStyle/>
          <a:p>
            <a:pPr algn="ctr">
              <a:defRPr/>
            </a:pPr>
            <a:r>
              <a:rPr kumimoji="0" lang="en-US" sz="3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1. </a:t>
            </a:r>
            <a:r>
              <a:rPr lang="en-GB" sz="4200" b="1" i="0" dirty="0">
                <a:solidFill>
                  <a:schemeClr val="bg1"/>
                </a:solidFill>
                <a:effectLst/>
                <a:latin typeface="Arial" panose="020B0604020202020204" pitchFamily="34" charset="0"/>
                <a:cs typeface="Arial" panose="020B0604020202020204" pitchFamily="34" charset="0"/>
              </a:rPr>
              <a:t>Find out abou</a:t>
            </a:r>
            <a:r>
              <a:rPr lang="en-GB" sz="4200" b="1" dirty="0">
                <a:solidFill>
                  <a:schemeClr val="bg1"/>
                </a:solidFill>
                <a:latin typeface="Arial" panose="020B0604020202020204" pitchFamily="34" charset="0"/>
                <a:cs typeface="Arial" panose="020B0604020202020204" pitchFamily="34" charset="0"/>
              </a:rPr>
              <a:t>t the School of Sanctuary Award  and the benefits of your school achieving it</a:t>
            </a:r>
            <a:r>
              <a:rPr lang="en-GB" sz="4200" b="1" i="0" dirty="0">
                <a:solidFill>
                  <a:schemeClr val="bg1"/>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874BD932-CC90-4ACB-A223-A3F85EBBB859}"/>
              </a:ext>
            </a:extLst>
          </p:cNvPr>
          <p:cNvSpPr txBox="1"/>
          <p:nvPr/>
        </p:nvSpPr>
        <p:spPr>
          <a:xfrm>
            <a:off x="5757902" y="337715"/>
            <a:ext cx="3121386" cy="2960761"/>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fontScale="47500" lnSpcReduction="20000"/>
          </a:bodyPr>
          <a:lstStyle/>
          <a:p>
            <a:pPr algn="ctr">
              <a:defRPr/>
            </a:pPr>
            <a:r>
              <a:rPr kumimoji="0" lang="en-US" sz="45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2. </a:t>
            </a:r>
            <a:r>
              <a:rPr lang="en-GB" sz="4500" b="1" i="0" dirty="0">
                <a:solidFill>
                  <a:schemeClr val="bg1"/>
                </a:solidFill>
                <a:effectLst/>
                <a:latin typeface="Arial" panose="020B0604020202020204" pitchFamily="34" charset="0"/>
                <a:cs typeface="Arial" panose="020B0604020202020204" pitchFamily="34" charset="0"/>
              </a:rPr>
              <a:t>Hear the experiences of two schools in Norfolk </a:t>
            </a:r>
            <a:r>
              <a:rPr lang="en-GB" sz="4500" b="1" dirty="0">
                <a:solidFill>
                  <a:schemeClr val="bg1"/>
                </a:solidFill>
                <a:latin typeface="Arial" panose="020B0604020202020204" pitchFamily="34" charset="0"/>
                <a:cs typeface="Arial" panose="020B0604020202020204" pitchFamily="34" charset="0"/>
              </a:rPr>
              <a:t>which</a:t>
            </a:r>
            <a:r>
              <a:rPr lang="en-GB" sz="4500" b="1" i="0" dirty="0">
                <a:solidFill>
                  <a:schemeClr val="bg1"/>
                </a:solidFill>
                <a:effectLst/>
                <a:latin typeface="Arial" panose="020B0604020202020204" pitchFamily="34" charset="0"/>
                <a:cs typeface="Arial" panose="020B0604020202020204" pitchFamily="34" charset="0"/>
              </a:rPr>
              <a:t> have achieved the Award </a:t>
            </a:r>
            <a:endParaRPr kumimoji="0" lang="en-US"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D982BA6-4D2A-4D93-A3E7-A655B20B61F5}"/>
              </a:ext>
            </a:extLst>
          </p:cNvPr>
          <p:cNvSpPr txBox="1"/>
          <p:nvPr/>
        </p:nvSpPr>
        <p:spPr>
          <a:xfrm>
            <a:off x="4570827" y="3535028"/>
            <a:ext cx="3050346" cy="3059864"/>
          </a:xfrm>
          <a:prstGeom prst="ellipse">
            <a:avLst/>
          </a:prstGeom>
          <a:solidFill>
            <a:srgbClr val="9DD02A"/>
          </a:solidFill>
          <a:effectLst>
            <a:outerShdw dist="114300" dir="2700000" sx="101000" sy="101000" algn="tl" rotWithShape="0">
              <a:prstClr val="black">
                <a:alpha val="10000"/>
              </a:prstClr>
            </a:outerShdw>
          </a:effectLst>
        </p:spPr>
        <p:txBody>
          <a:bodyPr wrap="square" rtlCol="0" anchor="ctr" anchorCtr="0">
            <a:normAutofit fontScale="70000" lnSpcReduction="20000"/>
          </a:bodyPr>
          <a:lstStyle/>
          <a:p>
            <a:pPr algn="ctr">
              <a:defRPr/>
            </a:pPr>
            <a:r>
              <a:rPr kumimoji="0" lang="en-US" sz="2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3. </a:t>
            </a:r>
            <a:r>
              <a:rPr lang="en-GB" sz="2800" b="1" i="0" dirty="0">
                <a:solidFill>
                  <a:schemeClr val="bg1"/>
                </a:solidFill>
                <a:effectLst/>
                <a:latin typeface="Arial" panose="020B0604020202020204" pitchFamily="34" charset="0"/>
                <a:cs typeface="Arial" panose="020B0604020202020204" pitchFamily="34" charset="0"/>
              </a:rPr>
              <a:t>Learn about the application process and support available for your school with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5" name="TextBox 14">
            <a:extLst>
              <a:ext uri="{FF2B5EF4-FFF2-40B4-BE49-F238E27FC236}">
                <a16:creationId xmlns:a16="http://schemas.microsoft.com/office/drawing/2014/main" id="{F61A9F1A-7072-4003-808B-558049A6D0B1}"/>
              </a:ext>
            </a:extLst>
          </p:cNvPr>
          <p:cNvSpPr txBox="1"/>
          <p:nvPr/>
        </p:nvSpPr>
        <p:spPr>
          <a:xfrm>
            <a:off x="8790534" y="3429000"/>
            <a:ext cx="2334538" cy="2460818"/>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fontScale="70000" lnSpcReduction="20000"/>
          </a:bodyPr>
          <a:lstStyle/>
          <a:p>
            <a:pPr algn="ctr">
              <a:defRPr/>
            </a:pPr>
            <a:r>
              <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4. Have your questions answered</a:t>
            </a:r>
            <a:endParaRPr lang="en-GB" sz="3200" b="0" i="0" dirty="0">
              <a:solidFill>
                <a:schemeClr val="bg1"/>
              </a:solidFill>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99749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3B8896-5CC1-431A-85BE-4E78C3B2728E}"/>
              </a:ext>
            </a:extLst>
          </p:cNvPr>
          <p:cNvSpPr>
            <a:spLocks noGrp="1"/>
          </p:cNvSpPr>
          <p:nvPr>
            <p:ph type="body" sz="quarter" idx="10"/>
          </p:nvPr>
        </p:nvSpPr>
        <p:spPr>
          <a:xfrm>
            <a:off x="351270" y="376911"/>
            <a:ext cx="10312400" cy="998537"/>
          </a:xfrm>
        </p:spPr>
        <p:txBody>
          <a:bodyPr/>
          <a:lstStyle/>
          <a:p>
            <a:r>
              <a:rPr lang="en-GB" dirty="0"/>
              <a:t>Information</a:t>
            </a:r>
          </a:p>
        </p:txBody>
      </p:sp>
      <p:sp>
        <p:nvSpPr>
          <p:cNvPr id="8" name="TextBox 7">
            <a:extLst>
              <a:ext uri="{FF2B5EF4-FFF2-40B4-BE49-F238E27FC236}">
                <a16:creationId xmlns:a16="http://schemas.microsoft.com/office/drawing/2014/main" id="{C22C20C2-3121-4B78-B357-5BF32C6493D5}"/>
              </a:ext>
            </a:extLst>
          </p:cNvPr>
          <p:cNvSpPr txBox="1"/>
          <p:nvPr/>
        </p:nvSpPr>
        <p:spPr>
          <a:xfrm>
            <a:off x="4339556" y="3471858"/>
            <a:ext cx="3050346" cy="3227571"/>
          </a:xfrm>
          <a:prstGeom prst="ellipse">
            <a:avLst/>
          </a:prstGeom>
          <a:solidFill>
            <a:srgbClr val="F26631"/>
          </a:solidFill>
          <a:effectLst>
            <a:outerShdw dist="101600" dir="2700000" sx="101000" sy="101000" algn="tl" rotWithShape="0">
              <a:prstClr val="black">
                <a:alpha val="14000"/>
              </a:prstClr>
            </a:outerShdw>
          </a:effectLst>
        </p:spPr>
        <p:txBody>
          <a:bodyPr wrap="square" rtlCol="0" anchor="ctr" anchorCtr="0">
            <a:normAutofit fontScale="62500" lnSpcReduction="20000"/>
          </a:bodyPr>
          <a:lstStyle/>
          <a:p>
            <a:pPr algn="ctr">
              <a:defRPr/>
            </a:pPr>
            <a:r>
              <a:rPr lang="en-GB" sz="4000" b="1" dirty="0">
                <a:latin typeface="Arial" panose="020B0604020202020204" pitchFamily="34" charset="0"/>
                <a:cs typeface="Arial" panose="020B0604020202020204" pitchFamily="34" charset="0"/>
              </a:rPr>
              <a:t>Check our website for more information:</a:t>
            </a:r>
            <a:br>
              <a:rPr lang="en-GB" sz="4000" b="1" dirty="0">
                <a:latin typeface="Arial" panose="020B0604020202020204" pitchFamily="34" charset="0"/>
                <a:cs typeface="Arial" panose="020B0604020202020204" pitchFamily="34" charset="0"/>
              </a:rPr>
            </a:br>
            <a:r>
              <a:rPr lang="en-GB" sz="3800" b="1" dirty="0">
                <a:solidFill>
                  <a:schemeClr val="bg1"/>
                </a:solidFill>
                <a:latin typeface="Arial" panose="020B0604020202020204" pitchFamily="34" charset="0"/>
                <a:cs typeface="Arial" panose="020B0604020202020204" pitchFamily="34" charset="0"/>
              </a:rPr>
              <a:t>www.norfolksos.co.uk</a:t>
            </a:r>
            <a:endParaRPr kumimoji="0" lang="en-US" sz="3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FFAA0EA-C1EE-4EE0-AD73-25B3F048D0CD}"/>
              </a:ext>
            </a:extLst>
          </p:cNvPr>
          <p:cNvSpPr txBox="1"/>
          <p:nvPr/>
        </p:nvSpPr>
        <p:spPr>
          <a:xfrm>
            <a:off x="5507470" y="376911"/>
            <a:ext cx="3121386" cy="3059864"/>
          </a:xfrm>
          <a:prstGeom prst="ellipse">
            <a:avLst/>
          </a:prstGeom>
          <a:solidFill>
            <a:srgbClr val="009290"/>
          </a:solidFill>
          <a:effectLst>
            <a:outerShdw dist="114300" dir="2700000" sx="101000" sy="101000" algn="tl" rotWithShape="0">
              <a:prstClr val="black">
                <a:alpha val="10000"/>
              </a:prstClr>
            </a:outerShdw>
          </a:effectLst>
        </p:spPr>
        <p:txBody>
          <a:bodyPr wrap="square" rtlCol="0" anchor="ctr" anchorCtr="0">
            <a:normAutofit fontScale="85000" lnSpcReduction="20000"/>
          </a:bodyPr>
          <a:lstStyle/>
          <a:p>
            <a:pPr algn="ctr">
              <a:defRPr/>
            </a:pPr>
            <a:r>
              <a:rPr lang="en-GB" sz="2800" b="1" dirty="0">
                <a:latin typeface="Arial" panose="020B0604020202020204" pitchFamily="34" charset="0"/>
                <a:cs typeface="Arial" panose="020B0604020202020204" pitchFamily="34" charset="0"/>
              </a:rPr>
              <a:t>Join our Facebook group:</a:t>
            </a:r>
            <a:br>
              <a:rPr lang="en-GB" sz="2800" b="1" dirty="0">
                <a:latin typeface="Arial" panose="020B0604020202020204" pitchFamily="34" charset="0"/>
                <a:cs typeface="Arial" panose="020B0604020202020204" pitchFamily="34" charset="0"/>
              </a:rPr>
            </a:br>
            <a:r>
              <a:rPr lang="en-GB" sz="2800" b="1" dirty="0">
                <a:solidFill>
                  <a:schemeClr val="bg1"/>
                </a:solidFill>
                <a:latin typeface="Arial" panose="020B0604020202020204" pitchFamily="34" charset="0"/>
                <a:cs typeface="Arial" panose="020B0604020202020204" pitchFamily="34" charset="0"/>
              </a:rPr>
              <a:t>Norfolk  Schools of Sanctuary</a:t>
            </a:r>
            <a:br>
              <a:rPr lang="en-GB" sz="2800" b="1" dirty="0">
                <a:solidFill>
                  <a:srgbClr val="00B0F0"/>
                </a:solidFill>
                <a:latin typeface="Arial" panose="020B0604020202020204" pitchFamily="34" charset="0"/>
                <a:cs typeface="Arial" panose="020B0604020202020204" pitchFamily="34" charset="0"/>
              </a:rPr>
            </a:br>
            <a:endParaRPr kumimoji="0" lang="en-US" sz="2800" b="1" i="0" u="none" strike="noStrike" kern="1200" cap="none" spc="0" normalizeH="0" baseline="0" noProof="0" dirty="0">
              <a:ln>
                <a:noFill/>
              </a:ln>
              <a:solidFill>
                <a:srgbClr val="00B0F0"/>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D7FC6E7-6F5E-426C-9D8D-C1751669EDA8}"/>
              </a:ext>
            </a:extLst>
          </p:cNvPr>
          <p:cNvSpPr txBox="1"/>
          <p:nvPr/>
        </p:nvSpPr>
        <p:spPr>
          <a:xfrm>
            <a:off x="9059651" y="369136"/>
            <a:ext cx="2894801" cy="2823235"/>
          </a:xfrm>
          <a:prstGeom prst="ellipse">
            <a:avLst/>
          </a:prstGeom>
          <a:solidFill>
            <a:srgbClr val="9DD02A"/>
          </a:solidFill>
          <a:effectLst>
            <a:outerShdw dist="114300" dir="2700000" sx="101000" sy="101000" algn="tl" rotWithShape="0">
              <a:prstClr val="black">
                <a:alpha val="10000"/>
              </a:prstClr>
            </a:outerShdw>
          </a:effectLst>
        </p:spPr>
        <p:txBody>
          <a:bodyPr wrap="square" rtlCol="0" anchor="ctr" anchorCtr="0">
            <a:normAutofit/>
          </a:bodyPr>
          <a:lstStyle/>
          <a:p>
            <a:pPr algn="ctr">
              <a:defRPr/>
            </a:pPr>
            <a:r>
              <a:rPr lang="en-GB" sz="2800" b="1" dirty="0">
                <a:latin typeface="Arial" panose="020B0604020202020204" pitchFamily="34" charset="0"/>
                <a:cs typeface="Arial" panose="020B0604020202020204" pitchFamily="34" charset="0"/>
              </a:rPr>
              <a:t>Follow us on Twitter</a:t>
            </a:r>
          </a:p>
          <a:p>
            <a:pPr algn="ctr">
              <a:defRPr/>
            </a:pPr>
            <a:r>
              <a:rPr lang="en-GB" sz="2400" b="1" dirty="0">
                <a:solidFill>
                  <a:schemeClr val="bg1"/>
                </a:solidFill>
                <a:cs typeface="Arial" panose="020B0604020202020204" pitchFamily="34" charset="0"/>
              </a:rPr>
              <a:t>@NorwichSOS</a:t>
            </a:r>
            <a:endParaRPr kumimoji="0" lang="en-US" sz="24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67151FE-EB83-45EE-937C-95241E1EDFA5}"/>
              </a:ext>
            </a:extLst>
          </p:cNvPr>
          <p:cNvSpPr txBox="1"/>
          <p:nvPr/>
        </p:nvSpPr>
        <p:spPr>
          <a:xfrm>
            <a:off x="788490" y="1348816"/>
            <a:ext cx="3683116" cy="3736828"/>
          </a:xfrm>
          <a:prstGeom prst="ellipse">
            <a:avLst/>
          </a:prstGeom>
          <a:solidFill>
            <a:srgbClr val="9B1E5C"/>
          </a:solidFill>
          <a:effectLst>
            <a:outerShdw dist="215900" dir="2700000" sx="97000" sy="97000" algn="tl" rotWithShape="0">
              <a:prstClr val="black">
                <a:alpha val="24000"/>
              </a:prstClr>
            </a:outerShdw>
          </a:effectLst>
        </p:spPr>
        <p:txBody>
          <a:bodyPr wrap="square" rtlCol="0" anchor="ctr" anchorCtr="0">
            <a:normAutofit fontScale="92500" lnSpcReduction="20000"/>
          </a:bodyPr>
          <a:lstStyle/>
          <a:p>
            <a:pPr algn="ctr">
              <a:defRPr/>
            </a:pPr>
            <a:r>
              <a:rPr lang="en-GB" sz="3200" b="1" dirty="0">
                <a:latin typeface="Arial" panose="020B0604020202020204" pitchFamily="34" charset="0"/>
                <a:cs typeface="Arial" panose="020B0604020202020204" pitchFamily="34" charset="0"/>
              </a:rPr>
              <a:t>Contact us for support:</a:t>
            </a:r>
            <a:br>
              <a:rPr lang="en-GB" sz="3200" b="1" dirty="0">
                <a:latin typeface="Arial" panose="020B0604020202020204" pitchFamily="34" charset="0"/>
                <a:cs typeface="Arial" panose="020B0604020202020204" pitchFamily="34" charset="0"/>
              </a:rPr>
            </a:br>
            <a:r>
              <a:rPr lang="en-GB" sz="26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info@norfolksos.co.uk</a:t>
            </a:r>
            <a:endParaRPr lang="en-GB" sz="2600" b="1" dirty="0">
              <a:solidFill>
                <a:schemeClr val="bg1"/>
              </a:solidFill>
              <a:latin typeface="Arial" panose="020B0604020202020204" pitchFamily="34" charset="0"/>
              <a:cs typeface="Arial" panose="020B0604020202020204" pitchFamily="34" charset="0"/>
            </a:endParaRPr>
          </a:p>
          <a:p>
            <a:pPr algn="ctr">
              <a:defRPr/>
            </a:pPr>
            <a:r>
              <a:rPr lang="en-GB" sz="3200" b="1" dirty="0">
                <a:latin typeface="Arial" panose="020B0604020202020204" pitchFamily="34" charset="0"/>
                <a:cs typeface="Arial" panose="020B0604020202020204" pitchFamily="34" charset="0"/>
              </a:rPr>
              <a:t>or</a:t>
            </a:r>
          </a:p>
          <a:p>
            <a:pPr algn="ctr">
              <a:defRPr/>
            </a:pPr>
            <a:r>
              <a:rPr kumimoji="0" lang="en-GB" sz="2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Tanya.ingram@norfolk.gov.uk</a:t>
            </a:r>
            <a:endParaRPr kumimoji="0" lang="en-US" sz="26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2D325E7-90C6-4FA8-8C50-17CF049704B0}"/>
              </a:ext>
            </a:extLst>
          </p:cNvPr>
          <p:cNvSpPr txBox="1"/>
          <p:nvPr/>
        </p:nvSpPr>
        <p:spPr>
          <a:xfrm>
            <a:off x="8089035" y="3421224"/>
            <a:ext cx="3121386" cy="3059865"/>
          </a:xfrm>
          <a:prstGeom prst="ellipse">
            <a:avLst/>
          </a:prstGeom>
          <a:solidFill>
            <a:schemeClr val="accent6">
              <a:lumMod val="75000"/>
            </a:schemeClr>
          </a:solidFill>
          <a:effectLst>
            <a:outerShdw dist="215900" dir="2700000" sx="97000" sy="97000" algn="tl" rotWithShape="0">
              <a:prstClr val="black">
                <a:alpha val="24000"/>
              </a:prstClr>
            </a:outerShdw>
          </a:effectLst>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Join the </a:t>
            </a:r>
            <a:r>
              <a:rPr kumimoji="0" lang="en-US" sz="24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NSoS</a:t>
            </a:r>
            <a:r>
              <a:rPr kumimoji="0" lang="en-US" sz="2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Google 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Arial" panose="020B0604020202020204" pitchFamily="34" charset="0"/>
                <a:cs typeface="Arial" panose="020B0604020202020204" pitchFamily="34" charset="0"/>
              </a:rPr>
              <a:t>Tanya.ingram@norfolk.gov.uk</a:t>
            </a: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70664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088A-137D-1D4C-8708-D76CC952B7F7}"/>
              </a:ext>
            </a:extLst>
          </p:cNvPr>
          <p:cNvSpPr>
            <a:spLocks noGrp="1"/>
          </p:cNvSpPr>
          <p:nvPr>
            <p:ph type="title"/>
          </p:nvPr>
        </p:nvSpPr>
        <p:spPr>
          <a:xfrm>
            <a:off x="337030" y="729496"/>
            <a:ext cx="5182708" cy="2378110"/>
          </a:xfrm>
        </p:spPr>
        <p:txBody>
          <a:bodyPr>
            <a:normAutofit/>
          </a:bodyPr>
          <a:lstStyle/>
          <a:p>
            <a:r>
              <a:rPr lang="en-US"/>
              <a:t>Introduction</a:t>
            </a:r>
          </a:p>
        </p:txBody>
      </p:sp>
      <p:pic>
        <p:nvPicPr>
          <p:cNvPr id="8" name="Picture Placeholder 7">
            <a:extLst>
              <a:ext uri="{FF2B5EF4-FFF2-40B4-BE49-F238E27FC236}">
                <a16:creationId xmlns:a16="http://schemas.microsoft.com/office/drawing/2014/main" id="{1F0840B0-F66A-4D0D-8517-40F372B8960A}"/>
              </a:ext>
            </a:extLst>
          </p:cNvPr>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t="330" b="330"/>
          <a:stretch/>
        </p:blipFill>
        <p:spPr>
          <a:xfrm>
            <a:off x="6096000" y="-549274"/>
            <a:ext cx="6234113" cy="6293694"/>
          </a:xfrm>
          <a:prstGeom prst="ellipse">
            <a:avLst/>
          </a:prstGeom>
          <a:solidFill>
            <a:schemeClr val="bg1">
              <a:lumMod val="65000"/>
            </a:schemeClr>
          </a:solidFill>
          <a:effectLst>
            <a:outerShdw dist="355600" dir="4080000" algn="tl" rotWithShape="0">
              <a:prstClr val="black">
                <a:alpha val="6000"/>
              </a:prstClr>
            </a:outerShdw>
          </a:effectLst>
        </p:spPr>
      </p:pic>
    </p:spTree>
    <p:extLst>
      <p:ext uri="{BB962C8B-B14F-4D97-AF65-F5344CB8AC3E}">
        <p14:creationId xmlns:p14="http://schemas.microsoft.com/office/powerpoint/2010/main" val="207856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C:\Users\MrBrown\Desktop\School of Sanctuary\Norwich SoS\Communications\Pix &amp; video\refugee word p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927544" cy="68893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045178" y="0"/>
            <a:ext cx="3024336" cy="302855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There are more than </a:t>
            </a:r>
            <a:r>
              <a:rPr lang="en-GB" sz="8000" b="1" dirty="0">
                <a:solidFill>
                  <a:srgbClr val="00B050"/>
                </a:solidFill>
              </a:rPr>
              <a:t>320+</a:t>
            </a:r>
            <a:r>
              <a:rPr lang="en-GB" sz="3200" dirty="0">
                <a:solidFill>
                  <a:srgbClr val="00B050"/>
                </a:solidFill>
              </a:rPr>
              <a:t> </a:t>
            </a:r>
          </a:p>
          <a:p>
            <a:pPr algn="ctr"/>
            <a:endParaRPr lang="en-GB" sz="400" dirty="0"/>
          </a:p>
          <a:p>
            <a:pPr algn="ctr"/>
            <a:endParaRPr lang="en-GB" sz="400" dirty="0"/>
          </a:p>
          <a:p>
            <a:pPr algn="ctr"/>
            <a:endParaRPr lang="en-GB" sz="400" dirty="0"/>
          </a:p>
          <a:p>
            <a:pPr algn="ctr"/>
            <a:r>
              <a:rPr lang="en-GB" sz="2400" dirty="0"/>
              <a:t>Schools of Sanctuary in the UK</a:t>
            </a:r>
          </a:p>
        </p:txBody>
      </p:sp>
      <p:sp>
        <p:nvSpPr>
          <p:cNvPr id="2" name="Rectangle 1">
            <a:extLst>
              <a:ext uri="{FF2B5EF4-FFF2-40B4-BE49-F238E27FC236}">
                <a16:creationId xmlns:a16="http://schemas.microsoft.com/office/drawing/2014/main" id="{12F5E1AC-B591-4B65-B77D-E7AE7ABB2F16}"/>
              </a:ext>
            </a:extLst>
          </p:cNvPr>
          <p:cNvSpPr/>
          <p:nvPr/>
        </p:nvSpPr>
        <p:spPr>
          <a:xfrm>
            <a:off x="9045178" y="3028556"/>
            <a:ext cx="3146822" cy="3829444"/>
          </a:xfrm>
          <a:prstGeom prst="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2D52DC4-DAA5-4EA9-92B9-707F4981BC6D}"/>
              </a:ext>
            </a:extLst>
          </p:cNvPr>
          <p:cNvSpPr txBox="1"/>
          <p:nvPr/>
        </p:nvSpPr>
        <p:spPr>
          <a:xfrm>
            <a:off x="9263534" y="3652673"/>
            <a:ext cx="2710109" cy="3585597"/>
          </a:xfrm>
          <a:prstGeom prst="rect">
            <a:avLst/>
          </a:prstGeom>
          <a:noFill/>
        </p:spPr>
        <p:txBody>
          <a:bodyPr wrap="square" rtlCol="0">
            <a:spAutoFit/>
          </a:bodyPr>
          <a:lstStyle/>
          <a:p>
            <a:pPr algn="ctr"/>
            <a:r>
              <a:rPr lang="en-GB" sz="1800" b="1" dirty="0">
                <a:solidFill>
                  <a:schemeClr val="bg1"/>
                </a:solidFill>
                <a:latin typeface="+mj-lt"/>
              </a:rPr>
              <a:t>A School of Sanctuary is a safe and welcoming place, especially for those seeking sanctuary.</a:t>
            </a:r>
          </a:p>
          <a:p>
            <a:pPr algn="ctr"/>
            <a:endParaRPr lang="en-GB" b="1" dirty="0">
              <a:solidFill>
                <a:schemeClr val="bg1"/>
              </a:solidFill>
              <a:latin typeface="+mj-lt"/>
            </a:endParaRPr>
          </a:p>
          <a:p>
            <a:pPr algn="ctr"/>
            <a:r>
              <a:rPr lang="en-GB" sz="1800" b="1" dirty="0">
                <a:solidFill>
                  <a:schemeClr val="bg1"/>
                </a:solidFill>
                <a:latin typeface="+mj-lt"/>
              </a:rPr>
              <a:t> It is a school that is proud to be a place of safety, hospitality and inclusion for all.</a:t>
            </a:r>
          </a:p>
          <a:p>
            <a:pPr algn="ctr"/>
            <a:endParaRPr lang="en-GB" sz="1800" b="1" dirty="0">
              <a:solidFill>
                <a:schemeClr val="bg1"/>
              </a:solidFill>
              <a:latin typeface="+mj-lt"/>
            </a:endParaRPr>
          </a:p>
          <a:p>
            <a:pPr algn="ctr"/>
            <a:endParaRPr lang="en-GB" sz="500" b="1" dirty="0">
              <a:solidFill>
                <a:schemeClr val="bg1"/>
              </a:solidFill>
              <a:latin typeface="+mj-lt"/>
            </a:endParaRPr>
          </a:p>
          <a:p>
            <a:pPr algn="ctr"/>
            <a:endParaRPr lang="en-GB" sz="500" b="1" dirty="0">
              <a:solidFill>
                <a:schemeClr val="bg1"/>
              </a:solidFill>
              <a:latin typeface="+mj-lt"/>
            </a:endParaRPr>
          </a:p>
          <a:p>
            <a:pPr algn="ctr"/>
            <a:endParaRPr lang="en-GB" sz="500" b="1" dirty="0">
              <a:solidFill>
                <a:schemeClr val="bg1"/>
              </a:solidFill>
              <a:latin typeface="+mj-lt"/>
            </a:endParaRPr>
          </a:p>
          <a:p>
            <a:pPr algn="ctr"/>
            <a:endParaRPr lang="en-GB" sz="500" b="1" dirty="0">
              <a:solidFill>
                <a:schemeClr val="bg1"/>
              </a:solidFill>
              <a:latin typeface="+mj-lt"/>
            </a:endParaRPr>
          </a:p>
          <a:p>
            <a:pPr algn="ctr"/>
            <a:endParaRPr lang="en-GB" sz="900" b="1" dirty="0">
              <a:solidFill>
                <a:schemeClr val="bg1"/>
              </a:solidFill>
              <a:latin typeface="+mj-lt"/>
            </a:endParaRPr>
          </a:p>
          <a:p>
            <a:endParaRPr lang="en-GB" b="1" dirty="0"/>
          </a:p>
        </p:txBody>
      </p:sp>
    </p:spTree>
    <p:extLst>
      <p:ext uri="{BB962C8B-B14F-4D97-AF65-F5344CB8AC3E}">
        <p14:creationId xmlns:p14="http://schemas.microsoft.com/office/powerpoint/2010/main" val="87946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MrBrown\Desktop\School of Sanctuary\Norwich SoS\NSoS design\CoS\Norwich CoS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408" y="4633223"/>
            <a:ext cx="4389718" cy="144016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78408" y="660132"/>
            <a:ext cx="4950546" cy="2136433"/>
            <a:chOff x="342174" y="404664"/>
            <a:chExt cx="4950546" cy="2136433"/>
          </a:xfrm>
        </p:grpSpPr>
        <p:pic>
          <p:nvPicPr>
            <p:cNvPr id="5" name="Picture 2" descr="C:\Users\MrBrown\Desktop\School of Sanctuary\Norwich SoS\NSoS design\CoS\cofs-logo_hires_colou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174" y="404664"/>
              <a:ext cx="4950546" cy="792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84273" y="1340768"/>
              <a:ext cx="4805890" cy="1200329"/>
            </a:xfrm>
            <a:prstGeom prst="rect">
              <a:avLst/>
            </a:prstGeom>
          </p:spPr>
          <p:txBody>
            <a:bodyPr wrap="square">
              <a:spAutoFit/>
            </a:bodyPr>
            <a:lstStyle/>
            <a:p>
              <a:pPr algn="ctr"/>
              <a:r>
                <a:rPr lang="en-GB" b="1" dirty="0">
                  <a:cs typeface="Arial" panose="020B0604020202020204" pitchFamily="34" charset="0"/>
                </a:rPr>
                <a:t>City of Sanctuary is a grassroots movement committed to building a culture of hospitality and welcome, especially for refugees seeking sanctuary from war and persecution. </a:t>
              </a:r>
            </a:p>
          </p:txBody>
        </p:sp>
      </p:grpSp>
      <p:sp>
        <p:nvSpPr>
          <p:cNvPr id="13" name="Down Arrow 12"/>
          <p:cNvSpPr/>
          <p:nvPr/>
        </p:nvSpPr>
        <p:spPr>
          <a:xfrm rot="439300">
            <a:off x="2210204" y="3205620"/>
            <a:ext cx="936104" cy="1270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6200000">
            <a:off x="5256223" y="4738580"/>
            <a:ext cx="936104" cy="10463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8D60F671-6749-4A5C-96F3-5F2B745233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7726" y="4183404"/>
            <a:ext cx="1910660" cy="2339799"/>
          </a:xfrm>
          <a:prstGeom prst="rect">
            <a:avLst/>
          </a:prstGeom>
        </p:spPr>
      </p:pic>
      <p:pic>
        <p:nvPicPr>
          <p:cNvPr id="16" name="Picture 15" descr="DoW Resources — Norfolk Schools of Sanctuary">
            <a:extLst>
              <a:ext uri="{FF2B5EF4-FFF2-40B4-BE49-F238E27FC236}">
                <a16:creationId xmlns:a16="http://schemas.microsoft.com/office/drawing/2014/main" id="{9BE3F9D1-990E-4902-9ACF-D8B88C7EDCB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26049" y="2101371"/>
            <a:ext cx="3162249" cy="1090599"/>
          </a:xfrm>
          <a:prstGeom prst="rect">
            <a:avLst/>
          </a:prstGeom>
          <a:noFill/>
          <a:ln>
            <a:noFill/>
          </a:ln>
        </p:spPr>
      </p:pic>
      <p:pic>
        <p:nvPicPr>
          <p:cNvPr id="3074" name="Picture 2">
            <a:extLst>
              <a:ext uri="{FF2B5EF4-FFF2-40B4-BE49-F238E27FC236}">
                <a16:creationId xmlns:a16="http://schemas.microsoft.com/office/drawing/2014/main" id="{9B8AF7D3-4185-4B6C-9ACC-0068572468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01555" y="2213314"/>
            <a:ext cx="2823745" cy="2117808"/>
          </a:xfrm>
          <a:prstGeom prst="rect">
            <a:avLst/>
          </a:prstGeom>
          <a:noFill/>
          <a:extLst>
            <a:ext uri="{909E8E84-426E-40DD-AFC4-6F175D3DCCD1}">
              <a14:hiddenFill xmlns:a14="http://schemas.microsoft.com/office/drawing/2010/main">
                <a:solidFill>
                  <a:srgbClr val="FFFFFF"/>
                </a:solidFill>
              </a14:hiddenFill>
            </a:ext>
          </a:extLst>
        </p:spPr>
      </p:pic>
      <p:sp>
        <p:nvSpPr>
          <p:cNvPr id="17" name="Down Arrow 14">
            <a:extLst>
              <a:ext uri="{FF2B5EF4-FFF2-40B4-BE49-F238E27FC236}">
                <a16:creationId xmlns:a16="http://schemas.microsoft.com/office/drawing/2014/main" id="{5D08B2D4-D1D4-4D63-A0B4-1DB3D0078989}"/>
              </a:ext>
            </a:extLst>
          </p:cNvPr>
          <p:cNvSpPr/>
          <p:nvPr/>
        </p:nvSpPr>
        <p:spPr>
          <a:xfrm rot="10800000">
            <a:off x="6834811" y="3191970"/>
            <a:ext cx="936104" cy="747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rot="13417065">
            <a:off x="8424509" y="4024825"/>
            <a:ext cx="936104" cy="924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09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7"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rBrown\Desktop\School of Sanctuary\Norwich SoS\Communications\Pix &amp; video\Sanctuary 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85249"/>
            <a:ext cx="6095999" cy="2706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txBox="1">
            <a:spLocks/>
          </p:cNvSpPr>
          <p:nvPr/>
        </p:nvSpPr>
        <p:spPr>
          <a:xfrm>
            <a:off x="0" y="6190518"/>
            <a:ext cx="12191999" cy="667481"/>
          </a:xfrm>
          <a:prstGeom prst="rect">
            <a:avLst/>
          </a:prstGeom>
          <a:solidFill>
            <a:srgbClr val="00B050"/>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400" b="1" dirty="0">
              <a:solidFill>
                <a:schemeClr val="bg1">
                  <a:lumMod val="95000"/>
                </a:schemeClr>
              </a:solidFill>
            </a:endParaRPr>
          </a:p>
          <a:p>
            <a:endParaRPr lang="en-GB" sz="400" b="1" dirty="0">
              <a:solidFill>
                <a:schemeClr val="bg1">
                  <a:lumMod val="95000"/>
                </a:schemeClr>
              </a:solidFill>
            </a:endParaRPr>
          </a:p>
          <a:p>
            <a:r>
              <a:rPr lang="en-GB" sz="2000" b="1" dirty="0">
                <a:solidFill>
                  <a:schemeClr val="bg1">
                    <a:lumMod val="95000"/>
                  </a:schemeClr>
                </a:solidFill>
              </a:rPr>
              <a:t>Schools of Sanctuary is not just about asylum seekers and refugees. Schools of Sanctuary is for all schools!</a:t>
            </a:r>
            <a:br>
              <a:rPr lang="en-GB" sz="2000" b="1" dirty="0">
                <a:solidFill>
                  <a:schemeClr val="bg1">
                    <a:lumMod val="95000"/>
                  </a:schemeClr>
                </a:solidFill>
              </a:rPr>
            </a:br>
            <a:endParaRPr lang="en-GB" sz="2000" b="1" dirty="0">
              <a:solidFill>
                <a:schemeClr val="bg1">
                  <a:lumMod val="95000"/>
                </a:schemeClr>
              </a:solidFill>
            </a:endParaRPr>
          </a:p>
        </p:txBody>
      </p:sp>
      <p:sp>
        <p:nvSpPr>
          <p:cNvPr id="4" name="TextBox 3"/>
          <p:cNvSpPr txBox="1"/>
          <p:nvPr/>
        </p:nvSpPr>
        <p:spPr>
          <a:xfrm>
            <a:off x="171223" y="213274"/>
            <a:ext cx="7211540" cy="523220"/>
          </a:xfrm>
          <a:prstGeom prst="rect">
            <a:avLst/>
          </a:prstGeom>
          <a:noFill/>
        </p:spPr>
        <p:txBody>
          <a:bodyPr wrap="square" rtlCol="0">
            <a:spAutoFit/>
          </a:bodyPr>
          <a:lstStyle/>
          <a:p>
            <a:r>
              <a:rPr lang="en-GB" sz="2800" b="1" dirty="0">
                <a:solidFill>
                  <a:srgbClr val="00B050"/>
                </a:solidFill>
              </a:rPr>
              <a:t>Why become a School of Sanctuary?</a:t>
            </a:r>
          </a:p>
        </p:txBody>
      </p:sp>
      <p:sp>
        <p:nvSpPr>
          <p:cNvPr id="8" name="TextBox 7">
            <a:extLst>
              <a:ext uri="{FF2B5EF4-FFF2-40B4-BE49-F238E27FC236}">
                <a16:creationId xmlns:a16="http://schemas.microsoft.com/office/drawing/2014/main" id="{FEBCDC61-161C-4E11-911F-DD4832486B33}"/>
              </a:ext>
            </a:extLst>
          </p:cNvPr>
          <p:cNvSpPr txBox="1"/>
          <p:nvPr/>
        </p:nvSpPr>
        <p:spPr>
          <a:xfrm>
            <a:off x="6235045" y="69585"/>
            <a:ext cx="5586167" cy="4524315"/>
          </a:xfrm>
          <a:prstGeom prst="rect">
            <a:avLst/>
          </a:prstGeom>
          <a:noFill/>
        </p:spPr>
        <p:txBody>
          <a:bodyPr wrap="square">
            <a:spAutoFit/>
          </a:bodyPr>
          <a:lstStyle/>
          <a:p>
            <a:pPr algn="l"/>
            <a:endParaRPr lang="en-GB" b="0" i="0" dirty="0">
              <a:solidFill>
                <a:srgbClr val="000000"/>
              </a:solidFill>
              <a:effectLst/>
              <a:latin typeface="Calibri" panose="020F0502020204030204" pitchFamily="34" charset="0"/>
            </a:endParaRPr>
          </a:p>
          <a:p>
            <a:pPr algn="l">
              <a:buFont typeface="Arial" panose="020B0604020202020204" pitchFamily="34" charset="0"/>
              <a:buChar char="•"/>
            </a:pPr>
            <a:r>
              <a:rPr lang="en-GB" b="0" i="0" dirty="0">
                <a:solidFill>
                  <a:srgbClr val="000000"/>
                </a:solidFill>
                <a:effectLst/>
                <a:latin typeface="Calibri" panose="020F0502020204030204" pitchFamily="34" charset="0"/>
              </a:rPr>
              <a:t>Contribute significant curriculum opportunities for the effective leadership of Social, Moral, Spiritual and Cultural Development, and to build understanding of British Values</a:t>
            </a:r>
          </a:p>
          <a:p>
            <a:pPr algn="l">
              <a:buFont typeface="Arial" panose="020B0604020202020204" pitchFamily="34" charset="0"/>
              <a:buChar char="•"/>
            </a:pPr>
            <a:endParaRPr lang="en-GB" b="0" i="0" dirty="0">
              <a:solidFill>
                <a:srgbClr val="000000"/>
              </a:solidFill>
              <a:effectLst/>
              <a:latin typeface="Calibri" panose="020F0502020204030204" pitchFamily="34" charset="0"/>
            </a:endParaRPr>
          </a:p>
          <a:p>
            <a:pPr algn="l">
              <a:buFont typeface="Arial" panose="020B0604020202020204" pitchFamily="34" charset="0"/>
              <a:buChar char="•"/>
            </a:pPr>
            <a:r>
              <a:rPr lang="en-GB" b="0" i="0" dirty="0">
                <a:solidFill>
                  <a:srgbClr val="000000"/>
                </a:solidFill>
                <a:effectLst/>
                <a:latin typeface="Calibri" panose="020F0502020204030204" pitchFamily="34" charset="0"/>
              </a:rPr>
              <a:t>Provide learning opportunities around global issues, human rights, </a:t>
            </a:r>
            <a:r>
              <a:rPr lang="en-GB" dirty="0">
                <a:solidFill>
                  <a:srgbClr val="000000"/>
                </a:solidFill>
                <a:latin typeface="Calibri" panose="020F0502020204030204" pitchFamily="34" charset="0"/>
              </a:rPr>
              <a:t>migration, s</a:t>
            </a:r>
            <a:r>
              <a:rPr lang="en-GB" b="0" i="0" dirty="0">
                <a:solidFill>
                  <a:srgbClr val="000000"/>
                </a:solidFill>
                <a:effectLst/>
                <a:latin typeface="Calibri" panose="020F0502020204030204" pitchFamily="34" charset="0"/>
              </a:rPr>
              <a:t>ocial justice, diversity and interdependence</a:t>
            </a:r>
          </a:p>
          <a:p>
            <a:pPr algn="l">
              <a:buFont typeface="Arial" panose="020B0604020202020204" pitchFamily="34" charset="0"/>
              <a:buChar char="•"/>
            </a:pPr>
            <a:endParaRPr lang="en-GB" dirty="0">
              <a:solidFill>
                <a:srgbClr val="000000"/>
              </a:solidFill>
              <a:latin typeface="Calibri" panose="020F0502020204030204" pitchFamily="34" charset="0"/>
            </a:endParaRPr>
          </a:p>
          <a:p>
            <a:pPr algn="l">
              <a:buFont typeface="Arial" panose="020B0604020202020204" pitchFamily="34" charset="0"/>
              <a:buChar char="•"/>
            </a:pPr>
            <a:r>
              <a:rPr lang="en-GB" b="0" i="0" dirty="0">
                <a:solidFill>
                  <a:srgbClr val="000000"/>
                </a:solidFill>
                <a:effectLst/>
                <a:latin typeface="Calibri" panose="020F0502020204030204" pitchFamily="34" charset="0"/>
              </a:rPr>
              <a:t>Improve EAL provision and practice</a:t>
            </a:r>
          </a:p>
          <a:p>
            <a:pPr algn="l">
              <a:buFont typeface="Arial" panose="020B0604020202020204" pitchFamily="34" charset="0"/>
              <a:buChar char="•"/>
            </a:pPr>
            <a:endParaRPr lang="en-GB" dirty="0">
              <a:solidFill>
                <a:srgbClr val="000000"/>
              </a:solidFill>
              <a:latin typeface="Calibri" panose="020F0502020204030204" pitchFamily="34" charset="0"/>
            </a:endParaRPr>
          </a:p>
          <a:p>
            <a:pPr algn="l">
              <a:buFont typeface="Arial" panose="020B0604020202020204" pitchFamily="34" charset="0"/>
              <a:buChar char="•"/>
            </a:pPr>
            <a:endParaRPr lang="en-GB" b="0" i="0" dirty="0">
              <a:solidFill>
                <a:srgbClr val="000000"/>
              </a:solidFill>
              <a:effectLst/>
              <a:latin typeface="Calibri" panose="020F0502020204030204" pitchFamily="34" charset="0"/>
            </a:endParaRPr>
          </a:p>
          <a:p>
            <a:pPr algn="l">
              <a:buFont typeface="Arial" panose="020B0604020202020204" pitchFamily="34" charset="0"/>
              <a:buChar char="•"/>
            </a:pPr>
            <a:endParaRPr lang="en-GB" b="0" i="0" dirty="0">
              <a:solidFill>
                <a:srgbClr val="000000"/>
              </a:solidFill>
              <a:effectLst/>
              <a:latin typeface="Calibri" panose="020F0502020204030204" pitchFamily="34" charset="0"/>
            </a:endParaRPr>
          </a:p>
          <a:p>
            <a:pPr algn="l">
              <a:buFont typeface="Arial" panose="020B0604020202020204" pitchFamily="34" charset="0"/>
              <a:buChar char="•"/>
            </a:pPr>
            <a:endParaRPr lang="en-GB" b="0" i="0" dirty="0">
              <a:solidFill>
                <a:srgbClr val="000000"/>
              </a:solidFill>
              <a:effectLst/>
              <a:latin typeface="Calibri" panose="020F0502020204030204" pitchFamily="34" charset="0"/>
            </a:endParaRPr>
          </a:p>
          <a:p>
            <a:pPr algn="l">
              <a:buFont typeface="Arial" panose="020B0604020202020204" pitchFamily="34" charset="0"/>
              <a:buChar char="•"/>
            </a:pPr>
            <a:endParaRPr lang="en-GB" dirty="0">
              <a:solidFill>
                <a:srgbClr val="000000"/>
              </a:solidFill>
              <a:latin typeface="Calibri" panose="020F0502020204030204" pitchFamily="34" charset="0"/>
            </a:endParaRPr>
          </a:p>
        </p:txBody>
      </p:sp>
      <p:sp>
        <p:nvSpPr>
          <p:cNvPr id="10" name="TextBox 9">
            <a:extLst>
              <a:ext uri="{FF2B5EF4-FFF2-40B4-BE49-F238E27FC236}">
                <a16:creationId xmlns:a16="http://schemas.microsoft.com/office/drawing/2014/main" id="{392F0F82-B710-40F3-B657-3AA5139A16B3}"/>
              </a:ext>
            </a:extLst>
          </p:cNvPr>
          <p:cNvSpPr txBox="1"/>
          <p:nvPr/>
        </p:nvSpPr>
        <p:spPr>
          <a:xfrm>
            <a:off x="455718" y="906772"/>
            <a:ext cx="4497282" cy="2031325"/>
          </a:xfrm>
          <a:prstGeom prst="rect">
            <a:avLst/>
          </a:prstGeom>
          <a:noFill/>
        </p:spPr>
        <p:txBody>
          <a:bodyPr wrap="square">
            <a:spAutoFit/>
          </a:bodyPr>
          <a:lstStyle/>
          <a:p>
            <a:pPr>
              <a:buFont typeface="Arial" panose="020B0604020202020204" pitchFamily="34" charset="0"/>
              <a:buChar char="•"/>
            </a:pPr>
            <a:r>
              <a:rPr lang="en-GB" dirty="0">
                <a:solidFill>
                  <a:srgbClr val="000000"/>
                </a:solidFill>
                <a:latin typeface="Calibri" panose="020F0502020204030204" pitchFamily="34" charset="0"/>
              </a:rPr>
              <a:t>Help build a school culture that is inclusive, anti-racist, trauma-informed and supportive, and one in which intolerance, hate speech and bullying are all reduced</a:t>
            </a:r>
          </a:p>
          <a:p>
            <a:pPr>
              <a:buFont typeface="Arial" panose="020B0604020202020204" pitchFamily="34" charset="0"/>
              <a:buChar char="•"/>
            </a:pPr>
            <a:endParaRPr lang="en-GB" dirty="0">
              <a:solidFill>
                <a:srgbClr val="000000"/>
              </a:solidFill>
              <a:latin typeface="Calibri" panose="020F0502020204030204" pitchFamily="34" charset="0"/>
            </a:endParaRPr>
          </a:p>
          <a:p>
            <a:pPr>
              <a:buFont typeface="Arial" panose="020B0604020202020204" pitchFamily="34" charset="0"/>
              <a:buChar char="•"/>
            </a:pPr>
            <a:r>
              <a:rPr lang="en-GB" b="0" i="0" dirty="0">
                <a:solidFill>
                  <a:srgbClr val="000000"/>
                </a:solidFill>
                <a:effectLst/>
                <a:latin typeface="Calibri" panose="020F0502020204030204" pitchFamily="34" charset="0"/>
              </a:rPr>
              <a:t>Help meet the school’s obligations under the Equality Act 2010</a:t>
            </a:r>
          </a:p>
        </p:txBody>
      </p:sp>
      <p:sp>
        <p:nvSpPr>
          <p:cNvPr id="7" name="TextBox 6">
            <a:extLst>
              <a:ext uri="{FF2B5EF4-FFF2-40B4-BE49-F238E27FC236}">
                <a16:creationId xmlns:a16="http://schemas.microsoft.com/office/drawing/2014/main" id="{28FFF60D-0406-43F7-9F3D-9554151264CC}"/>
              </a:ext>
            </a:extLst>
          </p:cNvPr>
          <p:cNvSpPr txBox="1"/>
          <p:nvPr/>
        </p:nvSpPr>
        <p:spPr>
          <a:xfrm>
            <a:off x="455718" y="3088906"/>
            <a:ext cx="4497282" cy="2862322"/>
          </a:xfrm>
          <a:prstGeom prst="rect">
            <a:avLst/>
          </a:prstGeom>
          <a:noFill/>
        </p:spPr>
        <p:txBody>
          <a:bodyPr wrap="square">
            <a:spAutoFit/>
          </a:bodyPr>
          <a:lstStyle/>
          <a:p>
            <a:pPr>
              <a:buFont typeface="Arial" panose="020B0604020202020204" pitchFamily="34" charset="0"/>
              <a:buChar char="•"/>
            </a:pPr>
            <a:r>
              <a:rPr lang="en-GB" b="0" i="0" dirty="0">
                <a:solidFill>
                  <a:srgbClr val="000000"/>
                </a:solidFill>
                <a:effectLst/>
                <a:latin typeface="Calibri" panose="020F0502020204030204" pitchFamily="34" charset="0"/>
              </a:rPr>
              <a:t>Meaningful opportunities to improve</a:t>
            </a:r>
            <a:r>
              <a:rPr lang="en-GB" dirty="0"/>
              <a:t> student voice and promote active citizenship. </a:t>
            </a:r>
          </a:p>
          <a:p>
            <a:pPr>
              <a:buFont typeface="Arial" panose="020B0604020202020204" pitchFamily="34" charset="0"/>
              <a:buChar char="•"/>
            </a:pPr>
            <a:endParaRPr lang="en-GB" dirty="0"/>
          </a:p>
          <a:p>
            <a:pPr>
              <a:buFont typeface="Arial" panose="020B0604020202020204" pitchFamily="34" charset="0"/>
              <a:buChar char="•"/>
            </a:pPr>
            <a:r>
              <a:rPr lang="en-GB" b="0" i="0" dirty="0">
                <a:solidFill>
                  <a:srgbClr val="000000"/>
                </a:solidFill>
                <a:effectLst/>
                <a:latin typeface="Calibri" panose="020F0502020204030204" pitchFamily="34" charset="0"/>
              </a:rPr>
              <a:t>Engage families and strengthen the school’s role in the community</a:t>
            </a:r>
          </a:p>
          <a:p>
            <a:pPr algn="l">
              <a:buFont typeface="Arial" panose="020B0604020202020204" pitchFamily="34" charset="0"/>
              <a:buChar char="•"/>
            </a:pPr>
            <a:endParaRPr lang="en-GB" b="0" i="0" dirty="0">
              <a:solidFill>
                <a:srgbClr val="000000"/>
              </a:solidFill>
              <a:effectLst/>
              <a:latin typeface="Calibri" panose="020F0502020204030204" pitchFamily="34" charset="0"/>
            </a:endParaRPr>
          </a:p>
          <a:p>
            <a:pPr algn="l">
              <a:buFont typeface="Arial" panose="020B0604020202020204" pitchFamily="34" charset="0"/>
              <a:buChar char="•"/>
            </a:pPr>
            <a:r>
              <a:rPr lang="en-GB" b="0" i="0" dirty="0">
                <a:solidFill>
                  <a:srgbClr val="000000"/>
                </a:solidFill>
                <a:effectLst/>
                <a:latin typeface="Calibri" panose="020F0502020204030204" pitchFamily="34" charset="0"/>
              </a:rPr>
              <a:t>Support a school's ability to fulfil the Prevent duty - to prevent people from being drawn into terrorism, including far-right extremism that promotes an anti-refugee agenda</a:t>
            </a:r>
          </a:p>
        </p:txBody>
      </p:sp>
    </p:spTree>
    <p:extLst>
      <p:ext uri="{BB962C8B-B14F-4D97-AF65-F5344CB8AC3E}">
        <p14:creationId xmlns:p14="http://schemas.microsoft.com/office/powerpoint/2010/main" val="331305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p:bldLst>
  </p:timing>
</p:sld>
</file>

<file path=ppt/theme/theme1.xml><?xml version="1.0" encoding="utf-8"?>
<a:theme xmlns:a="http://schemas.openxmlformats.org/drawingml/2006/main" name="Basis">
  <a:themeElements>
    <a:clrScheme name="Norfolk SoS">
      <a:dk1>
        <a:sysClr val="windowText" lastClr="000000"/>
      </a:dk1>
      <a:lt1>
        <a:sysClr val="window" lastClr="FFFFFF"/>
      </a:lt1>
      <a:dk2>
        <a:srgbClr val="455F51"/>
      </a:dk2>
      <a:lt2>
        <a:srgbClr val="E3DED1"/>
      </a:lt2>
      <a:accent1>
        <a:srgbClr val="00B050"/>
      </a:accent1>
      <a:accent2>
        <a:srgbClr val="8AB833"/>
      </a:accent2>
      <a:accent3>
        <a:srgbClr val="FFFF00"/>
      </a:accent3>
      <a:accent4>
        <a:srgbClr val="029676"/>
      </a:accent4>
      <a:accent5>
        <a:srgbClr val="4AB5C4"/>
      </a:accent5>
      <a:accent6>
        <a:srgbClr val="0989B1"/>
      </a:accent6>
      <a:hlink>
        <a:srgbClr val="6B9F25"/>
      </a:hlink>
      <a:folHlink>
        <a:srgbClr val="BA6906"/>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910</TotalTime>
  <Words>3300</Words>
  <Application>Microsoft Office PowerPoint</Application>
  <PresentationFormat>Widescreen</PresentationFormat>
  <Paragraphs>374</Paragraphs>
  <Slides>33</Slides>
  <Notes>22</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33</vt:i4>
      </vt:variant>
    </vt:vector>
  </HeadingPairs>
  <TitlesOfParts>
    <vt:vector size="44" baseType="lpstr">
      <vt:lpstr>Aharoni</vt:lpstr>
      <vt:lpstr>Arial</vt:lpstr>
      <vt:lpstr>Calibri</vt:lpstr>
      <vt:lpstr>Calibri Light</vt:lpstr>
      <vt:lpstr>Corbel</vt:lpstr>
      <vt:lpstr>Open Sans</vt:lpstr>
      <vt:lpstr>Trebuchet MS</vt:lpstr>
      <vt:lpstr>Wingdings</vt:lpstr>
      <vt:lpstr>Basis</vt:lpstr>
      <vt:lpstr>1_Office Theme</vt:lpstr>
      <vt:lpstr>2_Office Theme</vt:lpstr>
      <vt:lpstr>PowerPoint Presentation</vt:lpstr>
      <vt:lpstr>PowerPoint Presentation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Experiences from Norfolk Schools of Sanctuary</vt:lpstr>
      <vt:lpstr>PowerPoint Presentation</vt:lpstr>
      <vt:lpstr>Will Turnpenny Magdalen Gates Primary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questions</vt:lpstr>
      <vt:lpstr>PowerPoint Presentation</vt:lpstr>
      <vt:lpstr>PowerPoint Presentation</vt:lpstr>
      <vt:lpstr>MS form to express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Rose-Brown</dc:creator>
  <cp:lastModifiedBy>Ingram, Tanya</cp:lastModifiedBy>
  <cp:revision>45</cp:revision>
  <dcterms:created xsi:type="dcterms:W3CDTF">2021-12-04T17:23:11Z</dcterms:created>
  <dcterms:modified xsi:type="dcterms:W3CDTF">2022-06-29T12:57:06Z</dcterms:modified>
</cp:coreProperties>
</file>